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0BC8D79E-ED5D-4ADD-A92C-601731DBD87A}">
  <a:tblStyle styleId="{0BC8D79E-ED5D-4ADD-A92C-601731DBD87A}" styleName="Table_0">
    <a:wholeTbl>
      <a:tcTxStyle b="off" i="off">
        <a:font>
          <a:latin typeface="Cambria"/>
          <a:ea typeface="Cambria"/>
          <a:cs typeface="Cambria"/>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DF5E8"/>
          </a:solidFill>
        </a:fill>
      </a:tcStyle>
    </a:wholeTbl>
    <a:band1H>
      <a:tcStyle>
        <a:fill>
          <a:solidFill>
            <a:srgbClr val="FCEACE"/>
          </a:solidFill>
        </a:fill>
      </a:tcStyle>
    </a:band1H>
    <a:band1V>
      <a:tcStyle>
        <a:fill>
          <a:solidFill>
            <a:srgbClr val="FCEACE"/>
          </a:solidFill>
        </a:fill>
      </a:tcStyle>
    </a:band1V>
    <a:lastCol>
      <a:tcTxStyle b="on" i="off">
        <a:font>
          <a:latin typeface="Cambria"/>
          <a:ea typeface="Cambria"/>
          <a:cs typeface="Cambria"/>
        </a:font>
        <a:schemeClr val="lt1"/>
      </a:tcTxStyle>
      <a:tcStyle>
        <a:fill>
          <a:solidFill>
            <a:schemeClr val="accent1"/>
          </a:solidFill>
        </a:fill>
      </a:tcStyle>
    </a:lastCol>
    <a:firstCol>
      <a:tcTxStyle b="on" i="off">
        <a:font>
          <a:latin typeface="Cambria"/>
          <a:ea typeface="Cambria"/>
          <a:cs typeface="Cambria"/>
        </a:font>
        <a:schemeClr val="lt1"/>
      </a:tcTxStyle>
      <a:tcStyle>
        <a:fill>
          <a:solidFill>
            <a:schemeClr val="accent1"/>
          </a:solidFill>
        </a:fill>
      </a:tcStyle>
    </a:firstCol>
    <a:lastRow>
      <a:tcTxStyle b="on" i="off">
        <a:font>
          <a:latin typeface="Cambria"/>
          <a:ea typeface="Cambria"/>
          <a:cs typeface="Cambria"/>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ambria"/>
          <a:ea typeface="Cambria"/>
          <a:cs typeface="Cambria"/>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5" name="Shape 5"/>
          <p:cNvSpPr/>
          <p:nvPr>
            <p:ph idx="3"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mbria"/>
                <a:ea typeface="Cambria"/>
                <a:cs typeface="Cambria"/>
                <a:sym typeface="Cambria"/>
              </a:defRPr>
            </a:lvl1pPr>
            <a:lvl2pPr indent="0" lvl="1" marL="457200" marR="0" rtl="0" algn="l">
              <a:spcBef>
                <a:spcPts val="0"/>
              </a:spcBef>
              <a:buNone/>
              <a:defRPr b="0" i="0" sz="1200" u="none" cap="none" strike="noStrike">
                <a:solidFill>
                  <a:schemeClr val="dk1"/>
                </a:solidFill>
                <a:latin typeface="Cambria"/>
                <a:ea typeface="Cambria"/>
                <a:cs typeface="Cambria"/>
                <a:sym typeface="Cambria"/>
              </a:defRPr>
            </a:lvl2pPr>
            <a:lvl3pPr indent="0" lvl="2" marL="914400" marR="0" rtl="0" algn="l">
              <a:spcBef>
                <a:spcPts val="0"/>
              </a:spcBef>
              <a:buNone/>
              <a:defRPr b="0" i="0" sz="1200" u="none" cap="none" strike="noStrike">
                <a:solidFill>
                  <a:schemeClr val="dk1"/>
                </a:solidFill>
                <a:latin typeface="Cambria"/>
                <a:ea typeface="Cambria"/>
                <a:cs typeface="Cambria"/>
                <a:sym typeface="Cambria"/>
              </a:defRPr>
            </a:lvl3pPr>
            <a:lvl4pPr indent="0" lvl="3" marL="1371600" marR="0" rtl="0" algn="l">
              <a:spcBef>
                <a:spcPts val="0"/>
              </a:spcBef>
              <a:buNone/>
              <a:defRPr b="0" i="0" sz="1200" u="none" cap="none" strike="noStrike">
                <a:solidFill>
                  <a:schemeClr val="dk1"/>
                </a:solidFill>
                <a:latin typeface="Cambria"/>
                <a:ea typeface="Cambria"/>
                <a:cs typeface="Cambria"/>
                <a:sym typeface="Cambria"/>
              </a:defRPr>
            </a:lvl4pPr>
            <a:lvl5pPr indent="0" lvl="4" marL="1828800" marR="0" rtl="0" algn="l">
              <a:spcBef>
                <a:spcPts val="0"/>
              </a:spcBef>
              <a:buNone/>
              <a:defRPr b="0" i="0" sz="1200" u="none" cap="none" strike="noStrike">
                <a:solidFill>
                  <a:schemeClr val="dk1"/>
                </a:solidFill>
                <a:latin typeface="Cambria"/>
                <a:ea typeface="Cambria"/>
                <a:cs typeface="Cambria"/>
                <a:sym typeface="Cambria"/>
              </a:defRPr>
            </a:lvl5pPr>
            <a:lvl6pPr indent="0" lvl="5" marL="2286000" marR="0" rtl="0" algn="l">
              <a:spcBef>
                <a:spcPts val="0"/>
              </a:spcBef>
              <a:buNone/>
              <a:defRPr b="0" i="0" sz="1200" u="none" cap="none" strike="noStrike">
                <a:solidFill>
                  <a:schemeClr val="dk1"/>
                </a:solidFill>
                <a:latin typeface="Cambria"/>
                <a:ea typeface="Cambria"/>
                <a:cs typeface="Cambria"/>
                <a:sym typeface="Cambria"/>
              </a:defRPr>
            </a:lvl6pPr>
            <a:lvl7pPr indent="0" lvl="6" marL="2743200" marR="0" rtl="0" algn="l">
              <a:spcBef>
                <a:spcPts val="0"/>
              </a:spcBef>
              <a:buNone/>
              <a:defRPr b="0" i="0" sz="1200" u="none" cap="none" strike="noStrike">
                <a:solidFill>
                  <a:schemeClr val="dk1"/>
                </a:solidFill>
                <a:latin typeface="Cambria"/>
                <a:ea typeface="Cambria"/>
                <a:cs typeface="Cambria"/>
                <a:sym typeface="Cambria"/>
              </a:defRPr>
            </a:lvl7pPr>
            <a:lvl8pPr indent="0" lvl="7" marL="3200400" marR="0" rtl="0" algn="l">
              <a:spcBef>
                <a:spcPts val="0"/>
              </a:spcBef>
              <a:buNone/>
              <a:defRPr b="0" i="0" sz="1200" u="none" cap="none" strike="noStrike">
                <a:solidFill>
                  <a:schemeClr val="dk1"/>
                </a:solidFill>
                <a:latin typeface="Cambria"/>
                <a:ea typeface="Cambria"/>
                <a:cs typeface="Cambria"/>
                <a:sym typeface="Cambria"/>
              </a:defRPr>
            </a:lvl8pPr>
            <a:lvl9pPr indent="0" lvl="8" marL="3657600" marR="0" rtl="0" algn="l">
              <a:spcBef>
                <a:spcPts val="0"/>
              </a:spcBef>
              <a:buNone/>
              <a:defRPr b="0" i="0" sz="1200" u="none" cap="none" strike="noStrike">
                <a:solidFill>
                  <a:schemeClr val="dk1"/>
                </a:solidFill>
                <a:latin typeface="Cambria"/>
                <a:ea typeface="Cambria"/>
                <a:cs typeface="Cambria"/>
                <a:sym typeface="Cambria"/>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mbria"/>
                <a:ea typeface="Cambria"/>
                <a:cs typeface="Cambria"/>
                <a:sym typeface="Cambria"/>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9" name="Shape 179"/>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46" name="Shape 246"/>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52" name="Shape 252"/>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66" name="Shape 266"/>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73" name="Shape 27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80" name="Shape 28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87" name="Shape 28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94" name="Shape 29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01" name="Shape 30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11" name="Shape 31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21" name="Shape 32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5" name="Shape 185"/>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30" name="Shape 330"/>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38" name="Shape 33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4" name="Shape 34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mbria"/>
              <a:ea typeface="Cambria"/>
              <a:cs typeface="Cambria"/>
              <a:sym typeface="Cambria"/>
            </a:endParaRPr>
          </a:p>
        </p:txBody>
      </p:sp>
      <p:sp>
        <p:nvSpPr>
          <p:cNvPr id="345" name="Shape 34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mbria"/>
                <a:ea typeface="Cambria"/>
                <a:cs typeface="Cambria"/>
                <a:sym typeface="Cambria"/>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3" name="Shape 35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mbria"/>
              <a:ea typeface="Cambria"/>
              <a:cs typeface="Cambria"/>
              <a:sym typeface="Cambria"/>
            </a:endParaRPr>
          </a:p>
        </p:txBody>
      </p:sp>
      <p:sp>
        <p:nvSpPr>
          <p:cNvPr id="354" name="Shape 35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mbria"/>
                <a:ea typeface="Cambria"/>
                <a:cs typeface="Cambria"/>
                <a:sym typeface="Cambria"/>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0" name="Shape 36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mbria"/>
              <a:ea typeface="Cambria"/>
              <a:cs typeface="Cambria"/>
              <a:sym typeface="Cambria"/>
            </a:endParaRPr>
          </a:p>
        </p:txBody>
      </p:sp>
      <p:sp>
        <p:nvSpPr>
          <p:cNvPr id="361" name="Shape 36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mbria"/>
                <a:ea typeface="Cambria"/>
                <a:cs typeface="Cambria"/>
                <a:sym typeface="Cambria"/>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9" name="Shape 36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mbria"/>
              <a:ea typeface="Cambria"/>
              <a:cs typeface="Cambria"/>
              <a:sym typeface="Cambria"/>
            </a:endParaRPr>
          </a:p>
        </p:txBody>
      </p:sp>
      <p:sp>
        <p:nvSpPr>
          <p:cNvPr id="370" name="Shape 37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mbria"/>
                <a:ea typeface="Cambria"/>
                <a:cs typeface="Cambria"/>
                <a:sym typeface="Cambria"/>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8" name="Shape 37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mbria"/>
              <a:ea typeface="Cambria"/>
              <a:cs typeface="Cambria"/>
              <a:sym typeface="Cambria"/>
            </a:endParaRPr>
          </a:p>
        </p:txBody>
      </p:sp>
      <p:sp>
        <p:nvSpPr>
          <p:cNvPr id="379" name="Shape 37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mbria"/>
                <a:ea typeface="Cambria"/>
                <a:cs typeface="Cambria"/>
                <a:sym typeface="Cambria"/>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88" name="Shape 38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mbria"/>
              <a:ea typeface="Cambria"/>
              <a:cs typeface="Cambria"/>
              <a:sym typeface="Cambria"/>
            </a:endParaRPr>
          </a:p>
        </p:txBody>
      </p:sp>
      <p:sp>
        <p:nvSpPr>
          <p:cNvPr id="389" name="Shape 38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mbria"/>
                <a:ea typeface="Cambria"/>
                <a:cs typeface="Cambria"/>
                <a:sym typeface="Cambria"/>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96" name="Shape 39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02" name="Shape 402"/>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1" name="Shape 191"/>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08" name="Shape 408"/>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14" name="Shape 414"/>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19" name="Shape 419"/>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25" name="Shape 425"/>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32" name="Shape 43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38" name="Shape 438"/>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4" name="Shape 44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mbria"/>
              <a:ea typeface="Cambria"/>
              <a:cs typeface="Cambria"/>
              <a:sym typeface="Cambria"/>
            </a:endParaRPr>
          </a:p>
        </p:txBody>
      </p:sp>
      <p:sp>
        <p:nvSpPr>
          <p:cNvPr id="445" name="Shape 44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mbria"/>
                <a:ea typeface="Cambria"/>
                <a:cs typeface="Cambria"/>
                <a:sym typeface="Cambria"/>
              </a:rPr>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53" name="Shape 45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59" name="Shape 459"/>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3" name="Shape 463"/>
        <p:cNvGrpSpPr/>
        <p:nvPr/>
      </p:nvGrpSpPr>
      <p:grpSpPr>
        <a:xfrm>
          <a:off x="0" y="0"/>
          <a:ext cx="0" cy="0"/>
          <a:chOff x="0" y="0"/>
          <a:chExt cx="0" cy="0"/>
        </a:xfrm>
      </p:grpSpPr>
      <p:sp>
        <p:nvSpPr>
          <p:cNvPr id="464" name="Shape 4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65" name="Shape 465"/>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98" name="Shape 19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9" name="Shape 469"/>
        <p:cNvGrpSpPr/>
        <p:nvPr/>
      </p:nvGrpSpPr>
      <p:grpSpPr>
        <a:xfrm>
          <a:off x="0" y="0"/>
          <a:ext cx="0" cy="0"/>
          <a:chOff x="0" y="0"/>
          <a:chExt cx="0" cy="0"/>
        </a:xfrm>
      </p:grpSpPr>
      <p:sp>
        <p:nvSpPr>
          <p:cNvPr id="470" name="Shape 4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71" name="Shape 471"/>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77" name="Shape 477"/>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0" name="Shape 480"/>
        <p:cNvGrpSpPr/>
        <p:nvPr/>
      </p:nvGrpSpPr>
      <p:grpSpPr>
        <a:xfrm>
          <a:off x="0" y="0"/>
          <a:ext cx="0" cy="0"/>
          <a:chOff x="0" y="0"/>
          <a:chExt cx="0" cy="0"/>
        </a:xfrm>
      </p:grpSpPr>
      <p:sp>
        <p:nvSpPr>
          <p:cNvPr id="481" name="Shape 4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82" name="Shape 482"/>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 name="Shape 486"/>
        <p:cNvGrpSpPr/>
        <p:nvPr/>
      </p:nvGrpSpPr>
      <p:grpSpPr>
        <a:xfrm>
          <a:off x="0" y="0"/>
          <a:ext cx="0" cy="0"/>
          <a:chOff x="0" y="0"/>
          <a:chExt cx="0" cy="0"/>
        </a:xfrm>
      </p:grpSpPr>
      <p:sp>
        <p:nvSpPr>
          <p:cNvPr id="487" name="Shape 4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88" name="Shape 488"/>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93" name="Shape 493"/>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99" name="Shape 499"/>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06" name="Shape 50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13" name="Shape 51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20" name="Shape 52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27" name="Shape 52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4" name="Shape 204"/>
          <p:cNvSpPr/>
          <p:nvPr>
            <p:ph idx="2" type="sldImg"/>
          </p:nvPr>
        </p:nvSpPr>
        <p:spPr>
          <a:xfrm>
            <a:off x="382587" y="685800"/>
            <a:ext cx="60928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34" name="Shape 53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40" name="Shape 54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546" name="Shape 5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47" name="Shape 54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53" name="Shape 55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59" name="Shape 55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66" name="Shape 56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72" name="Shape 57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9" name="Shape 21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6" name="Shape 22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3" name="Shape 23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2587" y="685800"/>
            <a:ext cx="60927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40" name="Shape 24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b="0" l="0" r="0" t="0"/>
          <a:stretch/>
        </p:blipFill>
        <p:spPr>
          <a:xfrm>
            <a:off x="7923213" y="0"/>
            <a:ext cx="4265612" cy="6858000"/>
          </a:xfrm>
          <a:prstGeom prst="rect">
            <a:avLst/>
          </a:prstGeom>
          <a:noFill/>
          <a:ln>
            <a:noFill/>
          </a:ln>
        </p:spPr>
      </p:pic>
      <p:sp>
        <p:nvSpPr>
          <p:cNvPr id="19" name="Shape 19"/>
          <p:cNvSpPr txBox="1"/>
          <p:nvPr>
            <p:ph type="ctrTitle"/>
          </p:nvPr>
        </p:nvSpPr>
        <p:spPr>
          <a:xfrm>
            <a:off x="1520824" y="1600200"/>
            <a:ext cx="5945188" cy="3048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mbria"/>
              <a:buNone/>
              <a:defRPr b="0" i="0" sz="6600" u="none" cap="none" strike="noStrike">
                <a:solidFill>
                  <a:schemeClr val="dk1"/>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0" name="Shape 20"/>
          <p:cNvSpPr txBox="1"/>
          <p:nvPr>
            <p:ph idx="1" type="subTitle"/>
          </p:nvPr>
        </p:nvSpPr>
        <p:spPr>
          <a:xfrm>
            <a:off x="1520825" y="4898571"/>
            <a:ext cx="5945187" cy="1270452"/>
          </a:xfrm>
          <a:prstGeom prst="rect">
            <a:avLst/>
          </a:prstGeom>
          <a:noFill/>
          <a:ln>
            <a:noFill/>
          </a:ln>
        </p:spPr>
        <p:txBody>
          <a:bodyPr anchorCtr="0" anchor="t" bIns="91425" lIns="91425" rIns="91425" tIns="91425"/>
          <a:lstStyle>
            <a:lvl1pPr indent="0" lvl="0" marL="0" marR="0" rtl="0" algn="l">
              <a:lnSpc>
                <a:spcPct val="90000"/>
              </a:lnSpc>
              <a:spcBef>
                <a:spcPts val="0"/>
              </a:spcBef>
              <a:buClr>
                <a:srgbClr val="979797"/>
              </a:buClr>
              <a:buFont typeface="Arial"/>
              <a:buNone/>
              <a:defRPr b="0" i="0" sz="2800" u="none" cap="none" strike="noStrike">
                <a:solidFill>
                  <a:schemeClr val="accent1"/>
                </a:solidFill>
                <a:latin typeface="Cambria"/>
                <a:ea typeface="Cambria"/>
                <a:cs typeface="Cambria"/>
                <a:sym typeface="Cambria"/>
              </a:defRPr>
            </a:lvl1pPr>
            <a:lvl2pPr indent="0" lvl="1" marL="457200" marR="0" rtl="0" algn="ctr">
              <a:lnSpc>
                <a:spcPct val="90000"/>
              </a:lnSpc>
              <a:spcBef>
                <a:spcPts val="1000"/>
              </a:spcBef>
              <a:buClr>
                <a:srgbClr val="979797"/>
              </a:buClr>
              <a:buFont typeface="Arial"/>
              <a:buNone/>
              <a:defRPr b="0" i="0" sz="2000" u="none" cap="none" strike="noStrike">
                <a:solidFill>
                  <a:srgbClr val="8C8C8C"/>
                </a:solidFill>
                <a:latin typeface="Cambria"/>
                <a:ea typeface="Cambria"/>
                <a:cs typeface="Cambria"/>
                <a:sym typeface="Cambria"/>
              </a:defRPr>
            </a:lvl2pPr>
            <a:lvl3pPr indent="0" lvl="2" marL="914400" marR="0" rtl="0" algn="ctr">
              <a:lnSpc>
                <a:spcPct val="90000"/>
              </a:lnSpc>
              <a:spcBef>
                <a:spcPts val="600"/>
              </a:spcBef>
              <a:buClr>
                <a:srgbClr val="979797"/>
              </a:buClr>
              <a:buFont typeface="Arial"/>
              <a:buNone/>
              <a:defRPr b="0" i="0" sz="1800" u="none" cap="none" strike="noStrike">
                <a:solidFill>
                  <a:srgbClr val="8C8C8C"/>
                </a:solidFill>
                <a:latin typeface="Cambria"/>
                <a:ea typeface="Cambria"/>
                <a:cs typeface="Cambria"/>
                <a:sym typeface="Cambria"/>
              </a:defRPr>
            </a:lvl3pPr>
            <a:lvl4pPr indent="0" lvl="3" marL="1371600" marR="0" rtl="0" algn="ctr">
              <a:lnSpc>
                <a:spcPct val="90000"/>
              </a:lnSpc>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4pPr>
            <a:lvl5pPr indent="0" lvl="4" marL="1828800" marR="0" rtl="0" algn="ctr">
              <a:lnSpc>
                <a:spcPct val="90000"/>
              </a:lnSpc>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5pPr>
            <a:lvl6pPr indent="0" lvl="5" marL="2286000" marR="0" rtl="0" algn="ctr">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6pPr>
            <a:lvl7pPr indent="0" lvl="6" marL="2743200" marR="0" rtl="0" algn="ctr">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7pPr>
            <a:lvl8pPr indent="0" lvl="7" marL="3200400" marR="0" rtl="0" algn="ctr">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8pPr>
            <a:lvl9pPr indent="0" lvl="8" marL="3657600" marR="0" rtl="0" algn="ctr">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9pPr>
          </a:lstStyle>
          <a:p/>
        </p:txBody>
      </p:sp>
      <p:cxnSp>
        <p:nvCxnSpPr>
          <p:cNvPr id="21" name="Shape 21"/>
          <p:cNvCxnSpPr/>
          <p:nvPr/>
        </p:nvCxnSpPr>
        <p:spPr>
          <a:xfrm>
            <a:off x="1658935" y="4782971"/>
            <a:ext cx="5654675" cy="0"/>
          </a:xfrm>
          <a:prstGeom prst="straightConnector1">
            <a:avLst/>
          </a:prstGeom>
          <a:noFill/>
          <a:ln cap="flat" cmpd="sng" w="12700">
            <a:solidFill>
              <a:schemeClr val="accent1"/>
            </a:solidFill>
            <a:prstDash val="solid"/>
            <a:miter/>
            <a:headEnd len="med" w="med" type="none"/>
            <a:tailEnd len="med" w="med" type="none"/>
          </a:ln>
        </p:spPr>
      </p:cxnSp>
      <p:sp>
        <p:nvSpPr>
          <p:cNvPr id="22" name="Shape 22"/>
          <p:cNvSpPr/>
          <p:nvPr/>
        </p:nvSpPr>
        <p:spPr>
          <a:xfrm>
            <a:off x="7923213" y="0"/>
            <a:ext cx="1065213" cy="6858000"/>
          </a:xfrm>
          <a:prstGeom prst="rect">
            <a:avLst/>
          </a:prstGeom>
          <a:gradFill>
            <a:gsLst>
              <a:gs pos="0">
                <a:srgbClr val="000000">
                  <a:alpha val="0"/>
                </a:srgbClr>
              </a:gs>
              <a:gs pos="75000">
                <a:srgbClr val="000000">
                  <a:alpha val="0"/>
                </a:srgbClr>
              </a:gs>
              <a:gs pos="100000">
                <a:srgbClr val="000000">
                  <a:alpha val="24705"/>
                </a:srgbClr>
              </a:gs>
            </a:gsLst>
            <a:lin ang="10800000"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80" name="Shape 80"/>
        <p:cNvGrpSpPr/>
        <p:nvPr/>
      </p:nvGrpSpPr>
      <p:grpSpPr>
        <a:xfrm>
          <a:off x="0" y="0"/>
          <a:ext cx="0" cy="0"/>
          <a:chOff x="0" y="0"/>
          <a:chExt cx="0" cy="0"/>
        </a:xfrm>
      </p:grpSpPr>
      <p:sp>
        <p:nvSpPr>
          <p:cNvPr id="81" name="Shape 81"/>
          <p:cNvSpPr txBox="1"/>
          <p:nvPr>
            <p:ph type="title"/>
          </p:nvPr>
        </p:nvSpPr>
        <p:spPr>
          <a:xfrm>
            <a:off x="1522412" y="381000"/>
            <a:ext cx="9829798" cy="1219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2" name="Shape 82"/>
          <p:cNvSpPr txBox="1"/>
          <p:nvPr>
            <p:ph idx="1" type="body"/>
          </p:nvPr>
        </p:nvSpPr>
        <p:spPr>
          <a:xfrm rot="5400000">
            <a:off x="4343399" y="-839787"/>
            <a:ext cx="4187824" cy="9829798"/>
          </a:xfrm>
          <a:prstGeom prst="rect">
            <a:avLst/>
          </a:prstGeom>
          <a:noFill/>
          <a:ln>
            <a:noFill/>
          </a:ln>
        </p:spPr>
        <p:txBody>
          <a:bodyPr anchorCtr="0" anchor="t" bIns="91425" lIns="91425" rIns="91425" tIns="91425"/>
          <a:lstStyle>
            <a:lvl1pPr indent="-101918" lvl="0" marL="223838"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3"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83" name="Shape 83"/>
          <p:cNvSpPr txBox="1"/>
          <p:nvPr>
            <p:ph idx="10" type="dt"/>
          </p:nvPr>
        </p:nvSpPr>
        <p:spPr>
          <a:xfrm>
            <a:off x="8228010" y="6400800"/>
            <a:ext cx="1548659" cy="276228"/>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84" name="Shape 84"/>
          <p:cNvSpPr txBox="1"/>
          <p:nvPr>
            <p:ph idx="11" type="ftr"/>
          </p:nvPr>
        </p:nvSpPr>
        <p:spPr>
          <a:xfrm>
            <a:off x="1522412" y="6400800"/>
            <a:ext cx="5954834" cy="276228"/>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85" name="Shape 85"/>
          <p:cNvSpPr txBox="1"/>
          <p:nvPr>
            <p:ph idx="12" type="sldNum"/>
          </p:nvPr>
        </p:nvSpPr>
        <p:spPr>
          <a:xfrm>
            <a:off x="10285410" y="6400800"/>
            <a:ext cx="1066801" cy="276228"/>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86" name="Shape 86"/>
        <p:cNvGrpSpPr/>
        <p:nvPr/>
      </p:nvGrpSpPr>
      <p:grpSpPr>
        <a:xfrm>
          <a:off x="0" y="0"/>
          <a:ext cx="0" cy="0"/>
          <a:chOff x="0" y="0"/>
          <a:chExt cx="0" cy="0"/>
        </a:xfrm>
      </p:grpSpPr>
      <p:sp>
        <p:nvSpPr>
          <p:cNvPr id="87" name="Shape 87"/>
          <p:cNvSpPr txBox="1"/>
          <p:nvPr>
            <p:ph type="title"/>
          </p:nvPr>
        </p:nvSpPr>
        <p:spPr>
          <a:xfrm rot="5400000">
            <a:off x="7676356" y="2493168"/>
            <a:ext cx="5522912" cy="18288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8" name="Shape 88"/>
          <p:cNvSpPr txBox="1"/>
          <p:nvPr>
            <p:ph idx="1" type="body"/>
          </p:nvPr>
        </p:nvSpPr>
        <p:spPr>
          <a:xfrm rot="5400000">
            <a:off x="2570955" y="-402431"/>
            <a:ext cx="5522912" cy="7619999"/>
          </a:xfrm>
          <a:prstGeom prst="rect">
            <a:avLst/>
          </a:prstGeom>
          <a:noFill/>
          <a:ln>
            <a:noFill/>
          </a:ln>
        </p:spPr>
        <p:txBody>
          <a:bodyPr anchorCtr="0" anchor="t" bIns="91425" lIns="91425" rIns="91425" tIns="91425"/>
          <a:lstStyle>
            <a:lvl1pPr indent="-101918" lvl="0" marL="223838"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3"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89" name="Shape 89"/>
          <p:cNvSpPr txBox="1"/>
          <p:nvPr>
            <p:ph idx="10" type="dt"/>
          </p:nvPr>
        </p:nvSpPr>
        <p:spPr>
          <a:xfrm>
            <a:off x="8228010" y="6400800"/>
            <a:ext cx="1548659" cy="276228"/>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90" name="Shape 90"/>
          <p:cNvSpPr txBox="1"/>
          <p:nvPr>
            <p:ph idx="11" type="ftr"/>
          </p:nvPr>
        </p:nvSpPr>
        <p:spPr>
          <a:xfrm>
            <a:off x="1522412" y="6400800"/>
            <a:ext cx="5954834" cy="276228"/>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91" name="Shape 91"/>
          <p:cNvSpPr txBox="1"/>
          <p:nvPr>
            <p:ph idx="12" type="sldNum"/>
          </p:nvPr>
        </p:nvSpPr>
        <p:spPr>
          <a:xfrm>
            <a:off x="10285410" y="6400800"/>
            <a:ext cx="1066801" cy="276228"/>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92" name="Shape 92"/>
          <p:cNvCxnSpPr/>
          <p:nvPr/>
        </p:nvCxnSpPr>
        <p:spPr>
          <a:xfrm>
            <a:off x="9371011" y="762000"/>
            <a:ext cx="0" cy="5333999"/>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01" name="Shape 101"/>
        <p:cNvGrpSpPr/>
        <p:nvPr/>
      </p:nvGrpSpPr>
      <p:grpSpPr>
        <a:xfrm>
          <a:off x="0" y="0"/>
          <a:ext cx="0" cy="0"/>
          <a:chOff x="0" y="0"/>
          <a:chExt cx="0" cy="0"/>
        </a:xfrm>
      </p:grpSpPr>
      <p:pic>
        <p:nvPicPr>
          <p:cNvPr id="102" name="Shape 102"/>
          <p:cNvPicPr preferRelativeResize="0"/>
          <p:nvPr/>
        </p:nvPicPr>
        <p:blipFill rotWithShape="1">
          <a:blip r:embed="rId2">
            <a:alphaModFix/>
          </a:blip>
          <a:srcRect b="0" l="0" r="0" t="0"/>
          <a:stretch/>
        </p:blipFill>
        <p:spPr>
          <a:xfrm>
            <a:off x="7923213" y="0"/>
            <a:ext cx="4265700" cy="6858000"/>
          </a:xfrm>
          <a:prstGeom prst="rect">
            <a:avLst/>
          </a:prstGeom>
          <a:noFill/>
          <a:ln>
            <a:noFill/>
          </a:ln>
        </p:spPr>
      </p:pic>
      <p:sp>
        <p:nvSpPr>
          <p:cNvPr id="103" name="Shape 103"/>
          <p:cNvSpPr txBox="1"/>
          <p:nvPr>
            <p:ph type="ctrTitle"/>
          </p:nvPr>
        </p:nvSpPr>
        <p:spPr>
          <a:xfrm>
            <a:off x="1520824" y="1600200"/>
            <a:ext cx="5945100" cy="3048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mbria"/>
              <a:buNone/>
              <a:defRPr b="0" i="0" sz="6600" u="none" cap="none" strike="noStrike">
                <a:solidFill>
                  <a:schemeClr val="dk1"/>
                </a:solidFill>
                <a:latin typeface="Cambria"/>
                <a:ea typeface="Cambria"/>
                <a:cs typeface="Cambria"/>
                <a:sym typeface="Cambria"/>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4" name="Shape 104"/>
          <p:cNvSpPr txBox="1"/>
          <p:nvPr>
            <p:ph idx="1" type="subTitle"/>
          </p:nvPr>
        </p:nvSpPr>
        <p:spPr>
          <a:xfrm>
            <a:off x="1520825" y="4898571"/>
            <a:ext cx="5945100" cy="1270500"/>
          </a:xfrm>
          <a:prstGeom prst="rect">
            <a:avLst/>
          </a:prstGeom>
          <a:noFill/>
          <a:ln>
            <a:noFill/>
          </a:ln>
        </p:spPr>
        <p:txBody>
          <a:bodyPr anchorCtr="0" anchor="t" bIns="91425" lIns="91425" rIns="91425" tIns="91425"/>
          <a:lstStyle>
            <a:lvl1pPr indent="0" lvl="0" marL="0" marR="0" rtl="0" algn="l">
              <a:lnSpc>
                <a:spcPct val="90000"/>
              </a:lnSpc>
              <a:spcBef>
                <a:spcPts val="0"/>
              </a:spcBef>
              <a:buClr>
                <a:srgbClr val="979797"/>
              </a:buClr>
              <a:buFont typeface="Arial"/>
              <a:buNone/>
              <a:defRPr b="0" i="0" sz="2800" u="none" cap="none" strike="noStrike">
                <a:solidFill>
                  <a:schemeClr val="accent1"/>
                </a:solidFill>
                <a:latin typeface="Cambria"/>
                <a:ea typeface="Cambria"/>
                <a:cs typeface="Cambria"/>
                <a:sym typeface="Cambria"/>
              </a:defRPr>
            </a:lvl1pPr>
            <a:lvl2pPr indent="0" lvl="1" marL="457200" marR="0" rtl="0" algn="ctr">
              <a:lnSpc>
                <a:spcPct val="90000"/>
              </a:lnSpc>
              <a:spcBef>
                <a:spcPts val="1000"/>
              </a:spcBef>
              <a:buClr>
                <a:srgbClr val="979797"/>
              </a:buClr>
              <a:buFont typeface="Arial"/>
              <a:buNone/>
              <a:defRPr b="0" i="0" sz="2000" u="none" cap="none" strike="noStrike">
                <a:solidFill>
                  <a:srgbClr val="8C8C8C"/>
                </a:solidFill>
                <a:latin typeface="Cambria"/>
                <a:ea typeface="Cambria"/>
                <a:cs typeface="Cambria"/>
                <a:sym typeface="Cambria"/>
              </a:defRPr>
            </a:lvl2pPr>
            <a:lvl3pPr indent="0" lvl="2" marL="914400" marR="0" rtl="0" algn="ctr">
              <a:lnSpc>
                <a:spcPct val="90000"/>
              </a:lnSpc>
              <a:spcBef>
                <a:spcPts val="600"/>
              </a:spcBef>
              <a:buClr>
                <a:srgbClr val="979797"/>
              </a:buClr>
              <a:buFont typeface="Arial"/>
              <a:buNone/>
              <a:defRPr b="0" i="0" sz="1800" u="none" cap="none" strike="noStrike">
                <a:solidFill>
                  <a:srgbClr val="8C8C8C"/>
                </a:solidFill>
                <a:latin typeface="Cambria"/>
                <a:ea typeface="Cambria"/>
                <a:cs typeface="Cambria"/>
                <a:sym typeface="Cambria"/>
              </a:defRPr>
            </a:lvl3pPr>
            <a:lvl4pPr indent="0" lvl="3" marL="1371600" marR="0" rtl="0" algn="ctr">
              <a:lnSpc>
                <a:spcPct val="90000"/>
              </a:lnSpc>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4pPr>
            <a:lvl5pPr indent="0" lvl="4" marL="1828800" marR="0" rtl="0" algn="ctr">
              <a:lnSpc>
                <a:spcPct val="90000"/>
              </a:lnSpc>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5pPr>
            <a:lvl6pPr indent="0" lvl="5" marL="2286000" marR="0" rtl="0" algn="ctr">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6pPr>
            <a:lvl7pPr indent="0" lvl="6" marL="2743200" marR="0" rtl="0" algn="ctr">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7pPr>
            <a:lvl8pPr indent="0" lvl="7" marL="3200400" marR="0" rtl="0" algn="ctr">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8pPr>
            <a:lvl9pPr indent="0" lvl="8" marL="3657600" marR="0" rtl="0" algn="ctr">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9pPr>
          </a:lstStyle>
          <a:p/>
        </p:txBody>
      </p:sp>
      <p:cxnSp>
        <p:nvCxnSpPr>
          <p:cNvPr id="105" name="Shape 105"/>
          <p:cNvCxnSpPr/>
          <p:nvPr/>
        </p:nvCxnSpPr>
        <p:spPr>
          <a:xfrm>
            <a:off x="1658935" y="4782971"/>
            <a:ext cx="5654700" cy="0"/>
          </a:xfrm>
          <a:prstGeom prst="straightConnector1">
            <a:avLst/>
          </a:prstGeom>
          <a:noFill/>
          <a:ln cap="flat" cmpd="sng" w="12700">
            <a:solidFill>
              <a:schemeClr val="accent1"/>
            </a:solidFill>
            <a:prstDash val="solid"/>
            <a:miter/>
            <a:headEnd len="med" w="med" type="none"/>
            <a:tailEnd len="med" w="med" type="none"/>
          </a:ln>
        </p:spPr>
      </p:cxnSp>
      <p:sp>
        <p:nvSpPr>
          <p:cNvPr id="106" name="Shape 106"/>
          <p:cNvSpPr/>
          <p:nvPr/>
        </p:nvSpPr>
        <p:spPr>
          <a:xfrm>
            <a:off x="7923213" y="0"/>
            <a:ext cx="1065300" cy="6858000"/>
          </a:xfrm>
          <a:prstGeom prst="rect">
            <a:avLst/>
          </a:prstGeom>
          <a:gradFill>
            <a:gsLst>
              <a:gs pos="0">
                <a:srgbClr val="000000">
                  <a:alpha val="0"/>
                </a:srgbClr>
              </a:gs>
              <a:gs pos="75000">
                <a:srgbClr val="000000">
                  <a:alpha val="0"/>
                </a:srgbClr>
              </a:gs>
              <a:gs pos="100000">
                <a:srgbClr val="000000">
                  <a:alpha val="24705"/>
                </a:srgbClr>
              </a:gs>
            </a:gsLst>
            <a:lin ang="10800025"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07" name="Shape 107"/>
        <p:cNvGrpSpPr/>
        <p:nvPr/>
      </p:nvGrpSpPr>
      <p:grpSpPr>
        <a:xfrm>
          <a:off x="0" y="0"/>
          <a:ext cx="0" cy="0"/>
          <a:chOff x="0" y="0"/>
          <a:chExt cx="0" cy="0"/>
        </a:xfrm>
      </p:grpSpPr>
      <p:sp>
        <p:nvSpPr>
          <p:cNvPr id="108" name="Shape 108"/>
          <p:cNvSpPr txBox="1"/>
          <p:nvPr>
            <p:ph type="title"/>
          </p:nvPr>
        </p:nvSpPr>
        <p:spPr>
          <a:xfrm>
            <a:off x="1522412" y="381000"/>
            <a:ext cx="9829800" cy="12192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9" name="Shape 109"/>
          <p:cNvSpPr txBox="1"/>
          <p:nvPr>
            <p:ph idx="1" type="body"/>
          </p:nvPr>
        </p:nvSpPr>
        <p:spPr>
          <a:xfrm>
            <a:off x="1522412" y="1981200"/>
            <a:ext cx="9829800" cy="4187700"/>
          </a:xfrm>
          <a:prstGeom prst="rect">
            <a:avLst/>
          </a:prstGeom>
          <a:noFill/>
          <a:ln>
            <a:noFill/>
          </a:ln>
        </p:spPr>
        <p:txBody>
          <a:bodyPr anchorCtr="0" anchor="t" bIns="91425" lIns="91425" rIns="91425" tIns="91425"/>
          <a:lstStyle>
            <a:lvl1pPr indent="-101917" lvl="0" marL="223837"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2"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110" name="Shape 110"/>
          <p:cNvSpPr txBox="1"/>
          <p:nvPr>
            <p:ph idx="10" type="dt"/>
          </p:nvPr>
        </p:nvSpPr>
        <p:spPr>
          <a:xfrm>
            <a:off x="8228010" y="6400800"/>
            <a:ext cx="1548600" cy="276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11" name="Shape 111"/>
          <p:cNvSpPr txBox="1"/>
          <p:nvPr>
            <p:ph idx="11" type="ftr"/>
          </p:nvPr>
        </p:nvSpPr>
        <p:spPr>
          <a:xfrm>
            <a:off x="1522412" y="6400800"/>
            <a:ext cx="5954700" cy="276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12" name="Shape 112"/>
          <p:cNvSpPr txBox="1"/>
          <p:nvPr>
            <p:ph idx="12" type="sldNum"/>
          </p:nvPr>
        </p:nvSpPr>
        <p:spPr>
          <a:xfrm>
            <a:off x="10285410" y="6400800"/>
            <a:ext cx="1066800" cy="276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mbria"/>
                <a:ea typeface="Cambria"/>
                <a:cs typeface="Cambria"/>
                <a:sym typeface="Cambria"/>
              </a:rPr>
              <a:t>‹#›</a:t>
            </a:fld>
          </a:p>
        </p:txBody>
      </p:sp>
      <p:cxnSp>
        <p:nvCxnSpPr>
          <p:cNvPr id="113" name="Shape 113"/>
          <p:cNvCxnSpPr/>
          <p:nvPr/>
        </p:nvCxnSpPr>
        <p:spPr>
          <a:xfrm>
            <a:off x="1658935" y="1709058"/>
            <a:ext cx="9617100"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14" name="Shape 114"/>
        <p:cNvGrpSpPr/>
        <p:nvPr/>
      </p:nvGrpSpPr>
      <p:grpSpPr>
        <a:xfrm>
          <a:off x="0" y="0"/>
          <a:ext cx="0" cy="0"/>
          <a:chOff x="0" y="0"/>
          <a:chExt cx="0" cy="0"/>
        </a:xfrm>
      </p:grpSpPr>
      <p:sp>
        <p:nvSpPr>
          <p:cNvPr id="115" name="Shape 115"/>
          <p:cNvSpPr txBox="1"/>
          <p:nvPr>
            <p:ph type="title"/>
          </p:nvPr>
        </p:nvSpPr>
        <p:spPr>
          <a:xfrm>
            <a:off x="1522412" y="685800"/>
            <a:ext cx="4114800" cy="19257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accent1"/>
              </a:buClr>
              <a:buFont typeface="Cambria"/>
              <a:buNone/>
              <a:defRPr b="0" i="0" sz="4000" u="none" cap="none" strike="noStrike">
                <a:solidFill>
                  <a:schemeClr val="accent1"/>
                </a:solidFill>
                <a:latin typeface="Cambria"/>
                <a:ea typeface="Cambria"/>
                <a:cs typeface="Cambria"/>
                <a:sym typeface="Cambria"/>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16" name="Shape 116"/>
          <p:cNvSpPr txBox="1"/>
          <p:nvPr>
            <p:ph idx="1" type="body"/>
          </p:nvPr>
        </p:nvSpPr>
        <p:spPr>
          <a:xfrm>
            <a:off x="6094414" y="685800"/>
            <a:ext cx="5257800" cy="5486400"/>
          </a:xfrm>
          <a:prstGeom prst="rect">
            <a:avLst/>
          </a:prstGeom>
          <a:noFill/>
          <a:ln>
            <a:noFill/>
          </a:ln>
        </p:spPr>
        <p:txBody>
          <a:bodyPr anchorCtr="0" anchor="t" bIns="91425" lIns="91425" rIns="91425" tIns="91425"/>
          <a:lstStyle>
            <a:lvl1pPr indent="-101917" lvl="0" marL="223837"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2"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117" name="Shape 117"/>
          <p:cNvSpPr txBox="1"/>
          <p:nvPr>
            <p:ph idx="2" type="body"/>
          </p:nvPr>
        </p:nvSpPr>
        <p:spPr>
          <a:xfrm>
            <a:off x="1522412" y="2895599"/>
            <a:ext cx="4114800" cy="1752600"/>
          </a:xfrm>
          <a:prstGeom prst="rect">
            <a:avLst/>
          </a:prstGeom>
          <a:noFill/>
          <a:ln>
            <a:noFill/>
          </a:ln>
        </p:spPr>
        <p:txBody>
          <a:bodyPr anchorCtr="0" anchor="t" bIns="91425" lIns="91425" rIns="91425" tIns="91425"/>
          <a:lstStyle>
            <a:lvl1pPr indent="0" lvl="0" marL="0" marR="0" rtl="0" algn="l">
              <a:lnSpc>
                <a:spcPct val="90000"/>
              </a:lnSpc>
              <a:spcBef>
                <a:spcPts val="1800"/>
              </a:spcBef>
              <a:buClr>
                <a:srgbClr val="979797"/>
              </a:buClr>
              <a:buFont typeface="Arial"/>
              <a:buNone/>
              <a:defRPr b="0" i="0" sz="2000" u="none" cap="none" strike="noStrike">
                <a:solidFill>
                  <a:schemeClr val="dk1"/>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0" i="0" sz="1200" u="none" cap="none" strike="noStrike">
                <a:solidFill>
                  <a:schemeClr val="dk1"/>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0" i="0" sz="1000" u="none" cap="none" strike="noStrike">
                <a:solidFill>
                  <a:schemeClr val="dk1"/>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5pPr>
            <a:lvl6pPr indent="0" lvl="5" marL="22860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6pPr>
            <a:lvl7pPr indent="0" lvl="6" marL="27432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7pPr>
            <a:lvl8pPr indent="0" lvl="7" marL="32004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8pPr>
            <a:lvl9pPr indent="0" lvl="8" marL="36576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9pPr>
          </a:lstStyle>
          <a:p/>
        </p:txBody>
      </p:sp>
      <p:sp>
        <p:nvSpPr>
          <p:cNvPr id="118" name="Shape 118"/>
          <p:cNvSpPr txBox="1"/>
          <p:nvPr>
            <p:ph idx="10" type="dt"/>
          </p:nvPr>
        </p:nvSpPr>
        <p:spPr>
          <a:xfrm>
            <a:off x="8228010" y="6400800"/>
            <a:ext cx="1548600" cy="276300"/>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19" name="Shape 119"/>
          <p:cNvSpPr txBox="1"/>
          <p:nvPr>
            <p:ph idx="11" type="ftr"/>
          </p:nvPr>
        </p:nvSpPr>
        <p:spPr>
          <a:xfrm>
            <a:off x="1522412" y="6400800"/>
            <a:ext cx="5954700" cy="276300"/>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20" name="Shape 120"/>
          <p:cNvSpPr txBox="1"/>
          <p:nvPr>
            <p:ph idx="12" type="sldNum"/>
          </p:nvPr>
        </p:nvSpPr>
        <p:spPr>
          <a:xfrm>
            <a:off x="10285410" y="6400800"/>
            <a:ext cx="1066800" cy="276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121" name="Shape 121"/>
          <p:cNvCxnSpPr/>
          <p:nvPr/>
        </p:nvCxnSpPr>
        <p:spPr>
          <a:xfrm>
            <a:off x="1658935" y="2743200"/>
            <a:ext cx="3902100"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22" name="Shape 122"/>
        <p:cNvGrpSpPr/>
        <p:nvPr/>
      </p:nvGrpSpPr>
      <p:grpSpPr>
        <a:xfrm>
          <a:off x="0" y="0"/>
          <a:ext cx="0" cy="0"/>
          <a:chOff x="0" y="0"/>
          <a:chExt cx="0" cy="0"/>
        </a:xfrm>
      </p:grpSpPr>
      <p:sp>
        <p:nvSpPr>
          <p:cNvPr id="123" name="Shape 123"/>
          <p:cNvSpPr txBox="1"/>
          <p:nvPr>
            <p:ph type="title"/>
          </p:nvPr>
        </p:nvSpPr>
        <p:spPr>
          <a:xfrm>
            <a:off x="1522412" y="381000"/>
            <a:ext cx="9829800" cy="12192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4" name="Shape 124"/>
          <p:cNvSpPr txBox="1"/>
          <p:nvPr>
            <p:ph idx="1" type="body"/>
          </p:nvPr>
        </p:nvSpPr>
        <p:spPr>
          <a:xfrm>
            <a:off x="1522412" y="1828800"/>
            <a:ext cx="4800600" cy="838200"/>
          </a:xfrm>
          <a:prstGeom prst="rect">
            <a:avLst/>
          </a:prstGeom>
          <a:noFill/>
          <a:ln>
            <a:noFill/>
          </a:ln>
        </p:spPr>
        <p:txBody>
          <a:bodyPr anchorCtr="0" anchor="ctr" bIns="91425" lIns="91425" rIns="91425" tIns="91425"/>
          <a:lstStyle>
            <a:lvl1pPr indent="0" lvl="0" marL="0" marR="0" rtl="0" algn="l">
              <a:lnSpc>
                <a:spcPct val="90000"/>
              </a:lnSpc>
              <a:spcBef>
                <a:spcPts val="0"/>
              </a:spcBef>
              <a:buClr>
                <a:srgbClr val="979797"/>
              </a:buClr>
              <a:buFont typeface="Arial"/>
              <a:buNone/>
              <a:defRPr b="0" i="0" sz="2400" u="none" cap="none" strike="noStrike">
                <a:solidFill>
                  <a:schemeClr val="dk2"/>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1" i="0" sz="2000" u="none" cap="none" strike="noStrike">
                <a:solidFill>
                  <a:schemeClr val="dk1"/>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1" i="0" sz="1800" u="none" cap="none" strike="noStrike">
                <a:solidFill>
                  <a:schemeClr val="dk1"/>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5pPr>
            <a:lvl6pPr indent="0" lvl="5" marL="22860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6pPr>
            <a:lvl7pPr indent="0" lvl="6" marL="27432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7pPr>
            <a:lvl8pPr indent="0" lvl="7" marL="32004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8pPr>
            <a:lvl9pPr indent="0" lvl="8" marL="36576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9pPr>
          </a:lstStyle>
          <a:p/>
        </p:txBody>
      </p:sp>
      <p:sp>
        <p:nvSpPr>
          <p:cNvPr id="125" name="Shape 125"/>
          <p:cNvSpPr txBox="1"/>
          <p:nvPr>
            <p:ph idx="2" type="body"/>
          </p:nvPr>
        </p:nvSpPr>
        <p:spPr>
          <a:xfrm>
            <a:off x="1522412" y="2743200"/>
            <a:ext cx="4800600" cy="3425700"/>
          </a:xfrm>
          <a:prstGeom prst="rect">
            <a:avLst/>
          </a:prstGeom>
          <a:noFill/>
          <a:ln>
            <a:noFill/>
          </a:ln>
        </p:spPr>
        <p:txBody>
          <a:bodyPr anchorCtr="0" anchor="t" bIns="91425" lIns="91425" rIns="91425" tIns="91425"/>
          <a:lstStyle>
            <a:lvl1pPr indent="-101917" lvl="0" marL="223837"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2"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126" name="Shape 126"/>
          <p:cNvSpPr txBox="1"/>
          <p:nvPr>
            <p:ph idx="3" type="body"/>
          </p:nvPr>
        </p:nvSpPr>
        <p:spPr>
          <a:xfrm>
            <a:off x="6551612" y="1828800"/>
            <a:ext cx="4800600" cy="838200"/>
          </a:xfrm>
          <a:prstGeom prst="rect">
            <a:avLst/>
          </a:prstGeom>
          <a:noFill/>
          <a:ln>
            <a:noFill/>
          </a:ln>
        </p:spPr>
        <p:txBody>
          <a:bodyPr anchorCtr="0" anchor="ctr" bIns="91425" lIns="91425" rIns="91425" tIns="91425"/>
          <a:lstStyle>
            <a:lvl1pPr indent="0" lvl="0" marL="0" marR="0" rtl="0" algn="l">
              <a:lnSpc>
                <a:spcPct val="90000"/>
              </a:lnSpc>
              <a:spcBef>
                <a:spcPts val="0"/>
              </a:spcBef>
              <a:buClr>
                <a:srgbClr val="979797"/>
              </a:buClr>
              <a:buFont typeface="Arial"/>
              <a:buNone/>
              <a:defRPr b="0" i="0" sz="2400" u="none" cap="none" strike="noStrike">
                <a:solidFill>
                  <a:schemeClr val="dk2"/>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1" i="0" sz="2000" u="none" cap="none" strike="noStrike">
                <a:solidFill>
                  <a:schemeClr val="dk1"/>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1" i="0" sz="1800" u="none" cap="none" strike="noStrike">
                <a:solidFill>
                  <a:schemeClr val="dk1"/>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5pPr>
            <a:lvl6pPr indent="0" lvl="5" marL="22860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6pPr>
            <a:lvl7pPr indent="0" lvl="6" marL="27432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7pPr>
            <a:lvl8pPr indent="0" lvl="7" marL="32004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8pPr>
            <a:lvl9pPr indent="0" lvl="8" marL="36576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9pPr>
          </a:lstStyle>
          <a:p/>
        </p:txBody>
      </p:sp>
      <p:sp>
        <p:nvSpPr>
          <p:cNvPr id="127" name="Shape 127"/>
          <p:cNvSpPr txBox="1"/>
          <p:nvPr>
            <p:ph idx="4" type="body"/>
          </p:nvPr>
        </p:nvSpPr>
        <p:spPr>
          <a:xfrm>
            <a:off x="6551612" y="2743200"/>
            <a:ext cx="4800600" cy="3425700"/>
          </a:xfrm>
          <a:prstGeom prst="rect">
            <a:avLst/>
          </a:prstGeom>
          <a:noFill/>
          <a:ln>
            <a:noFill/>
          </a:ln>
        </p:spPr>
        <p:txBody>
          <a:bodyPr anchorCtr="0" anchor="t" bIns="91425" lIns="91425" rIns="91425" tIns="91425"/>
          <a:lstStyle>
            <a:lvl1pPr indent="-101917" lvl="0" marL="223837"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2"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128" name="Shape 128"/>
          <p:cNvSpPr txBox="1"/>
          <p:nvPr>
            <p:ph idx="10" type="dt"/>
          </p:nvPr>
        </p:nvSpPr>
        <p:spPr>
          <a:xfrm>
            <a:off x="8228010" y="6400800"/>
            <a:ext cx="1548600" cy="276300"/>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29" name="Shape 129"/>
          <p:cNvSpPr txBox="1"/>
          <p:nvPr>
            <p:ph idx="11" type="ftr"/>
          </p:nvPr>
        </p:nvSpPr>
        <p:spPr>
          <a:xfrm>
            <a:off x="1522412" y="6400800"/>
            <a:ext cx="5954700" cy="276300"/>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30" name="Shape 130"/>
          <p:cNvSpPr txBox="1"/>
          <p:nvPr>
            <p:ph idx="12" type="sldNum"/>
          </p:nvPr>
        </p:nvSpPr>
        <p:spPr>
          <a:xfrm>
            <a:off x="10285410" y="6400800"/>
            <a:ext cx="1066800" cy="276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131" name="Shape 131"/>
          <p:cNvCxnSpPr/>
          <p:nvPr/>
        </p:nvCxnSpPr>
        <p:spPr>
          <a:xfrm>
            <a:off x="1658935" y="1709058"/>
            <a:ext cx="9617100"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32" name="Shape 132"/>
        <p:cNvGrpSpPr/>
        <p:nvPr/>
      </p:nvGrpSpPr>
      <p:grpSpPr>
        <a:xfrm>
          <a:off x="0" y="0"/>
          <a:ext cx="0" cy="0"/>
          <a:chOff x="0" y="0"/>
          <a:chExt cx="0" cy="0"/>
        </a:xfrm>
      </p:grpSpPr>
      <p:sp>
        <p:nvSpPr>
          <p:cNvPr id="133" name="Shape 133"/>
          <p:cNvSpPr txBox="1"/>
          <p:nvPr>
            <p:ph type="title"/>
          </p:nvPr>
        </p:nvSpPr>
        <p:spPr>
          <a:xfrm>
            <a:off x="1522412" y="381000"/>
            <a:ext cx="9829800" cy="12192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4" name="Shape 134"/>
          <p:cNvSpPr txBox="1"/>
          <p:nvPr>
            <p:ph idx="10" type="dt"/>
          </p:nvPr>
        </p:nvSpPr>
        <p:spPr>
          <a:xfrm>
            <a:off x="8228010" y="6400800"/>
            <a:ext cx="1548600" cy="276300"/>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35" name="Shape 135"/>
          <p:cNvSpPr txBox="1"/>
          <p:nvPr>
            <p:ph idx="11" type="ftr"/>
          </p:nvPr>
        </p:nvSpPr>
        <p:spPr>
          <a:xfrm>
            <a:off x="1522412" y="6400800"/>
            <a:ext cx="5954700" cy="276300"/>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36" name="Shape 136"/>
          <p:cNvSpPr txBox="1"/>
          <p:nvPr>
            <p:ph idx="12" type="sldNum"/>
          </p:nvPr>
        </p:nvSpPr>
        <p:spPr>
          <a:xfrm>
            <a:off x="10285410" y="6400800"/>
            <a:ext cx="1066800" cy="276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137" name="Shape 137"/>
          <p:cNvCxnSpPr/>
          <p:nvPr/>
        </p:nvCxnSpPr>
        <p:spPr>
          <a:xfrm>
            <a:off x="1658935" y="1709058"/>
            <a:ext cx="9617100"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38" name="Shape 138"/>
        <p:cNvGrpSpPr/>
        <p:nvPr/>
      </p:nvGrpSpPr>
      <p:grpSpPr>
        <a:xfrm>
          <a:off x="0" y="0"/>
          <a:ext cx="0" cy="0"/>
          <a:chOff x="0" y="0"/>
          <a:chExt cx="0" cy="0"/>
        </a:xfrm>
      </p:grpSpPr>
      <p:sp>
        <p:nvSpPr>
          <p:cNvPr id="139" name="Shape 139"/>
          <p:cNvSpPr txBox="1"/>
          <p:nvPr>
            <p:ph idx="10" type="dt"/>
          </p:nvPr>
        </p:nvSpPr>
        <p:spPr>
          <a:xfrm>
            <a:off x="8228010" y="6400800"/>
            <a:ext cx="1548600" cy="276300"/>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40" name="Shape 140"/>
          <p:cNvSpPr txBox="1"/>
          <p:nvPr>
            <p:ph idx="11" type="ftr"/>
          </p:nvPr>
        </p:nvSpPr>
        <p:spPr>
          <a:xfrm>
            <a:off x="1522412" y="6400800"/>
            <a:ext cx="5954700" cy="276300"/>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41" name="Shape 141"/>
          <p:cNvSpPr txBox="1"/>
          <p:nvPr>
            <p:ph idx="12" type="sldNum"/>
          </p:nvPr>
        </p:nvSpPr>
        <p:spPr>
          <a:xfrm>
            <a:off x="10285410" y="6400800"/>
            <a:ext cx="1066800" cy="276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42" name="Shape 142"/>
        <p:cNvGrpSpPr/>
        <p:nvPr/>
      </p:nvGrpSpPr>
      <p:grpSpPr>
        <a:xfrm>
          <a:off x="0" y="0"/>
          <a:ext cx="0" cy="0"/>
          <a:chOff x="0" y="0"/>
          <a:chExt cx="0" cy="0"/>
        </a:xfrm>
      </p:grpSpPr>
      <p:sp>
        <p:nvSpPr>
          <p:cNvPr id="143" name="Shape 143"/>
          <p:cNvSpPr/>
          <p:nvPr>
            <p:ph idx="2" type="pic"/>
          </p:nvPr>
        </p:nvSpPr>
        <p:spPr>
          <a:xfrm>
            <a:off x="6094414" y="0"/>
            <a:ext cx="6172200" cy="6858000"/>
          </a:xfrm>
          <a:prstGeom prst="rect">
            <a:avLst/>
          </a:prstGeom>
          <a:solidFill>
            <a:schemeClr val="lt2"/>
          </a:solidFill>
          <a:ln>
            <a:noFill/>
          </a:ln>
        </p:spPr>
        <p:txBody>
          <a:bodyPr anchorCtr="0" anchor="t" bIns="91425" lIns="91425" rIns="91425" tIns="91425"/>
          <a:lstStyle>
            <a:lvl1pPr indent="0" lvl="0" marL="0" marR="0" rtl="0" algn="ctr">
              <a:lnSpc>
                <a:spcPct val="90000"/>
              </a:lnSpc>
              <a:spcBef>
                <a:spcPts val="1800"/>
              </a:spcBef>
              <a:buClr>
                <a:srgbClr val="979797"/>
              </a:buClr>
              <a:buFont typeface="Arial"/>
              <a:buNone/>
              <a:defRPr b="0" i="0" sz="2400" u="none" cap="none" strike="noStrike">
                <a:solidFill>
                  <a:schemeClr val="dk1"/>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0" i="0" sz="2800" u="none" cap="none" strike="noStrike">
                <a:solidFill>
                  <a:schemeClr val="dk1"/>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0" i="0" sz="2400" u="none" cap="none" strike="noStrike">
                <a:solidFill>
                  <a:schemeClr val="dk1"/>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5pPr>
            <a:lvl6pPr indent="0" lvl="5" marL="2286000" marR="0" rtl="0" algn="l">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6pPr>
            <a:lvl7pPr indent="0" lvl="6" marL="2743200" marR="0" rtl="0" algn="l">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7pPr>
            <a:lvl8pPr indent="0" lvl="7" marL="3200400" marR="0" rtl="0" algn="l">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8pPr>
            <a:lvl9pPr indent="0" lvl="8" marL="3657600" marR="0" rtl="0" algn="l">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9pPr>
          </a:lstStyle>
          <a:p/>
        </p:txBody>
      </p:sp>
      <p:sp>
        <p:nvSpPr>
          <p:cNvPr id="144" name="Shape 144"/>
          <p:cNvSpPr txBox="1"/>
          <p:nvPr>
            <p:ph type="title"/>
          </p:nvPr>
        </p:nvSpPr>
        <p:spPr>
          <a:xfrm>
            <a:off x="1522412" y="685800"/>
            <a:ext cx="4114800" cy="19257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accent1"/>
              </a:buClr>
              <a:buFont typeface="Cambria"/>
              <a:buNone/>
              <a:defRPr b="0" i="0" sz="4000" u="none" cap="none" strike="noStrike">
                <a:solidFill>
                  <a:schemeClr val="accent1"/>
                </a:solidFill>
                <a:latin typeface="Cambria"/>
                <a:ea typeface="Cambria"/>
                <a:cs typeface="Cambria"/>
                <a:sym typeface="Cambria"/>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45" name="Shape 145"/>
          <p:cNvSpPr txBox="1"/>
          <p:nvPr>
            <p:ph idx="1" type="body"/>
          </p:nvPr>
        </p:nvSpPr>
        <p:spPr>
          <a:xfrm>
            <a:off x="1522412" y="2895599"/>
            <a:ext cx="4114800" cy="1752600"/>
          </a:xfrm>
          <a:prstGeom prst="rect">
            <a:avLst/>
          </a:prstGeom>
          <a:noFill/>
          <a:ln>
            <a:noFill/>
          </a:ln>
        </p:spPr>
        <p:txBody>
          <a:bodyPr anchorCtr="0" anchor="t" bIns="91425" lIns="91425" rIns="91425" tIns="91425"/>
          <a:lstStyle>
            <a:lvl1pPr indent="0" lvl="0" marL="0" marR="0" rtl="0" algn="l">
              <a:lnSpc>
                <a:spcPct val="90000"/>
              </a:lnSpc>
              <a:spcBef>
                <a:spcPts val="1800"/>
              </a:spcBef>
              <a:buClr>
                <a:srgbClr val="979797"/>
              </a:buClr>
              <a:buFont typeface="Arial"/>
              <a:buNone/>
              <a:defRPr b="0" i="0" sz="2000" u="none" cap="none" strike="noStrike">
                <a:solidFill>
                  <a:schemeClr val="dk1"/>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0" i="0" sz="1200" u="none" cap="none" strike="noStrike">
                <a:solidFill>
                  <a:schemeClr val="dk1"/>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0" i="0" sz="1000" u="none" cap="none" strike="noStrike">
                <a:solidFill>
                  <a:schemeClr val="dk1"/>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5pPr>
            <a:lvl6pPr indent="0" lvl="5" marL="22860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6pPr>
            <a:lvl7pPr indent="0" lvl="6" marL="27432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7pPr>
            <a:lvl8pPr indent="0" lvl="7" marL="32004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8pPr>
            <a:lvl9pPr indent="0" lvl="8" marL="36576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9pPr>
          </a:lstStyle>
          <a:p/>
        </p:txBody>
      </p:sp>
      <p:cxnSp>
        <p:nvCxnSpPr>
          <p:cNvPr id="146" name="Shape 146"/>
          <p:cNvCxnSpPr/>
          <p:nvPr/>
        </p:nvCxnSpPr>
        <p:spPr>
          <a:xfrm>
            <a:off x="1658935" y="2743200"/>
            <a:ext cx="3902100"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47" name="Shape 147"/>
        <p:cNvGrpSpPr/>
        <p:nvPr/>
      </p:nvGrpSpPr>
      <p:grpSpPr>
        <a:xfrm>
          <a:off x="0" y="0"/>
          <a:ext cx="0" cy="0"/>
          <a:chOff x="0" y="0"/>
          <a:chExt cx="0" cy="0"/>
        </a:xfrm>
      </p:grpSpPr>
      <p:pic>
        <p:nvPicPr>
          <p:cNvPr id="148" name="Shape 148"/>
          <p:cNvPicPr preferRelativeResize="0"/>
          <p:nvPr/>
        </p:nvPicPr>
        <p:blipFill rotWithShape="1">
          <a:blip r:embed="rId2">
            <a:alphaModFix/>
          </a:blip>
          <a:srcRect b="0" l="0" r="0" t="0"/>
          <a:stretch/>
        </p:blipFill>
        <p:spPr>
          <a:xfrm>
            <a:off x="11123610" y="0"/>
            <a:ext cx="1065300" cy="6858000"/>
          </a:xfrm>
          <a:prstGeom prst="rect">
            <a:avLst/>
          </a:prstGeom>
          <a:noFill/>
          <a:ln>
            <a:noFill/>
          </a:ln>
        </p:spPr>
      </p:pic>
      <p:sp>
        <p:nvSpPr>
          <p:cNvPr id="149" name="Shape 149"/>
          <p:cNvSpPr/>
          <p:nvPr/>
        </p:nvSpPr>
        <p:spPr>
          <a:xfrm>
            <a:off x="11123611" y="10886"/>
            <a:ext cx="1065300" cy="6858000"/>
          </a:xfrm>
          <a:prstGeom prst="rect">
            <a:avLst/>
          </a:prstGeom>
          <a:gradFill>
            <a:gsLst>
              <a:gs pos="0">
                <a:srgbClr val="000000">
                  <a:alpha val="0"/>
                </a:srgbClr>
              </a:gs>
              <a:gs pos="75000">
                <a:srgbClr val="000000">
                  <a:alpha val="0"/>
                </a:srgbClr>
              </a:gs>
              <a:gs pos="100000">
                <a:srgbClr val="000000">
                  <a:alpha val="24705"/>
                </a:srgbClr>
              </a:gs>
            </a:gsLst>
            <a:lin ang="10800025" scaled="0"/>
          </a:gra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mbria"/>
              <a:ea typeface="Cambria"/>
              <a:cs typeface="Cambria"/>
              <a:sym typeface="Cambria"/>
            </a:endParaRPr>
          </a:p>
        </p:txBody>
      </p:sp>
      <p:sp>
        <p:nvSpPr>
          <p:cNvPr id="150" name="Shape 150"/>
          <p:cNvSpPr txBox="1"/>
          <p:nvPr>
            <p:ph type="title"/>
          </p:nvPr>
        </p:nvSpPr>
        <p:spPr>
          <a:xfrm>
            <a:off x="1522409" y="2237096"/>
            <a:ext cx="8229600" cy="24111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mbria"/>
              <a:buNone/>
              <a:defRPr b="0" i="0" sz="4800" u="none" cap="none" strike="noStrike">
                <a:solidFill>
                  <a:schemeClr val="dk1"/>
                </a:solidFill>
                <a:latin typeface="Cambria"/>
                <a:ea typeface="Cambria"/>
                <a:cs typeface="Cambria"/>
                <a:sym typeface="Cambria"/>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51" name="Shape 151"/>
          <p:cNvSpPr txBox="1"/>
          <p:nvPr>
            <p:ph idx="1" type="body"/>
          </p:nvPr>
        </p:nvSpPr>
        <p:spPr>
          <a:xfrm>
            <a:off x="1522412" y="4876800"/>
            <a:ext cx="8229600" cy="1292100"/>
          </a:xfrm>
          <a:prstGeom prst="rect">
            <a:avLst/>
          </a:prstGeom>
          <a:noFill/>
          <a:ln>
            <a:noFill/>
          </a:ln>
        </p:spPr>
        <p:txBody>
          <a:bodyPr anchorCtr="0" anchor="t" bIns="91425" lIns="91425" rIns="91425" tIns="91425"/>
          <a:lstStyle>
            <a:lvl1pPr indent="0" lvl="0" marL="0" marR="0" rtl="0" algn="l">
              <a:lnSpc>
                <a:spcPct val="90000"/>
              </a:lnSpc>
              <a:spcBef>
                <a:spcPts val="0"/>
              </a:spcBef>
              <a:buClr>
                <a:srgbClr val="979797"/>
              </a:buClr>
              <a:buFont typeface="Arial"/>
              <a:buNone/>
              <a:defRPr b="0" i="0" sz="2800" u="none" cap="none" strike="noStrike">
                <a:solidFill>
                  <a:schemeClr val="accent1"/>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0" i="0" sz="1800" u="none" cap="none" strike="noStrike">
                <a:solidFill>
                  <a:srgbClr val="8C8C8C"/>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5pPr>
            <a:lvl6pPr indent="0" lvl="5" marL="2286000" marR="0" rtl="0" algn="l">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6pPr>
            <a:lvl7pPr indent="0" lvl="6" marL="2743200" marR="0" rtl="0" algn="l">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7pPr>
            <a:lvl8pPr indent="0" lvl="7" marL="3200400" marR="0" rtl="0" algn="l">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8pPr>
            <a:lvl9pPr indent="0" lvl="8" marL="3657600" marR="0" rtl="0" algn="l">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9pPr>
          </a:lstStyle>
          <a:p/>
        </p:txBody>
      </p:sp>
      <p:sp>
        <p:nvSpPr>
          <p:cNvPr id="152" name="Shape 152"/>
          <p:cNvSpPr txBox="1"/>
          <p:nvPr>
            <p:ph idx="10" type="dt"/>
          </p:nvPr>
        </p:nvSpPr>
        <p:spPr>
          <a:xfrm>
            <a:off x="8228010" y="6400800"/>
            <a:ext cx="1548600" cy="276300"/>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53" name="Shape 153"/>
          <p:cNvSpPr txBox="1"/>
          <p:nvPr>
            <p:ph idx="11" type="ftr"/>
          </p:nvPr>
        </p:nvSpPr>
        <p:spPr>
          <a:xfrm>
            <a:off x="1522412" y="6400800"/>
            <a:ext cx="5954700" cy="276300"/>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54" name="Shape 154"/>
          <p:cNvSpPr txBox="1"/>
          <p:nvPr>
            <p:ph idx="12" type="sldNum"/>
          </p:nvPr>
        </p:nvSpPr>
        <p:spPr>
          <a:xfrm>
            <a:off x="10285410" y="6400800"/>
            <a:ext cx="1066800" cy="276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155" name="Shape 155"/>
          <p:cNvCxnSpPr/>
          <p:nvPr/>
        </p:nvCxnSpPr>
        <p:spPr>
          <a:xfrm>
            <a:off x="1658935" y="4782971"/>
            <a:ext cx="8016900"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3" name="Shape 23"/>
        <p:cNvGrpSpPr/>
        <p:nvPr/>
      </p:nvGrpSpPr>
      <p:grpSpPr>
        <a:xfrm>
          <a:off x="0" y="0"/>
          <a:ext cx="0" cy="0"/>
          <a:chOff x="0" y="0"/>
          <a:chExt cx="0" cy="0"/>
        </a:xfrm>
      </p:grpSpPr>
      <p:sp>
        <p:nvSpPr>
          <p:cNvPr id="24" name="Shape 24"/>
          <p:cNvSpPr txBox="1"/>
          <p:nvPr>
            <p:ph type="title"/>
          </p:nvPr>
        </p:nvSpPr>
        <p:spPr>
          <a:xfrm>
            <a:off x="1522412" y="381000"/>
            <a:ext cx="9829798" cy="1219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1522412" y="1981200"/>
            <a:ext cx="9829798" cy="4187824"/>
          </a:xfrm>
          <a:prstGeom prst="rect">
            <a:avLst/>
          </a:prstGeom>
          <a:noFill/>
          <a:ln>
            <a:noFill/>
          </a:ln>
        </p:spPr>
        <p:txBody>
          <a:bodyPr anchorCtr="0" anchor="t" bIns="91425" lIns="91425" rIns="91425" tIns="91425"/>
          <a:lstStyle>
            <a:lvl1pPr indent="-101918" lvl="0" marL="223838"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3"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26" name="Shape 26"/>
          <p:cNvSpPr txBox="1"/>
          <p:nvPr>
            <p:ph idx="10" type="dt"/>
          </p:nvPr>
        </p:nvSpPr>
        <p:spPr>
          <a:xfrm>
            <a:off x="8228010" y="6400800"/>
            <a:ext cx="1548659" cy="276228"/>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27" name="Shape 27"/>
          <p:cNvSpPr txBox="1"/>
          <p:nvPr>
            <p:ph idx="11" type="ftr"/>
          </p:nvPr>
        </p:nvSpPr>
        <p:spPr>
          <a:xfrm>
            <a:off x="1522412" y="6400800"/>
            <a:ext cx="5954834" cy="276228"/>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28" name="Shape 28"/>
          <p:cNvSpPr txBox="1"/>
          <p:nvPr>
            <p:ph idx="12" type="sldNum"/>
          </p:nvPr>
        </p:nvSpPr>
        <p:spPr>
          <a:xfrm>
            <a:off x="10285410" y="6400800"/>
            <a:ext cx="1066801" cy="276228"/>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mbria"/>
                <a:ea typeface="Cambria"/>
                <a:cs typeface="Cambria"/>
                <a:sym typeface="Cambria"/>
              </a:rPr>
              <a:t>‹#›</a:t>
            </a:fld>
          </a:p>
        </p:txBody>
      </p:sp>
      <p:cxnSp>
        <p:nvCxnSpPr>
          <p:cNvPr id="29" name="Shape 29"/>
          <p:cNvCxnSpPr/>
          <p:nvPr/>
        </p:nvCxnSpPr>
        <p:spPr>
          <a:xfrm>
            <a:off x="1658935" y="1709058"/>
            <a:ext cx="9617076"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56" name="Shape 156"/>
        <p:cNvGrpSpPr/>
        <p:nvPr/>
      </p:nvGrpSpPr>
      <p:grpSpPr>
        <a:xfrm>
          <a:off x="0" y="0"/>
          <a:ext cx="0" cy="0"/>
          <a:chOff x="0" y="0"/>
          <a:chExt cx="0" cy="0"/>
        </a:xfrm>
      </p:grpSpPr>
      <p:sp>
        <p:nvSpPr>
          <p:cNvPr id="157" name="Shape 157"/>
          <p:cNvSpPr txBox="1"/>
          <p:nvPr>
            <p:ph type="title"/>
          </p:nvPr>
        </p:nvSpPr>
        <p:spPr>
          <a:xfrm>
            <a:off x="1522412" y="381000"/>
            <a:ext cx="9829800" cy="12192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58" name="Shape 158"/>
          <p:cNvSpPr txBox="1"/>
          <p:nvPr>
            <p:ph idx="1" type="body"/>
          </p:nvPr>
        </p:nvSpPr>
        <p:spPr>
          <a:xfrm>
            <a:off x="1488167" y="1984248"/>
            <a:ext cx="4800600" cy="4188000"/>
          </a:xfrm>
          <a:prstGeom prst="rect">
            <a:avLst/>
          </a:prstGeom>
          <a:noFill/>
          <a:ln>
            <a:noFill/>
          </a:ln>
        </p:spPr>
        <p:txBody>
          <a:bodyPr anchorCtr="0" anchor="t" bIns="91425" lIns="91425" rIns="91425" tIns="91425"/>
          <a:lstStyle>
            <a:lvl1pPr indent="-101917" lvl="0" marL="223837"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2"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159" name="Shape 159"/>
          <p:cNvSpPr txBox="1"/>
          <p:nvPr>
            <p:ph idx="2" type="body"/>
          </p:nvPr>
        </p:nvSpPr>
        <p:spPr>
          <a:xfrm>
            <a:off x="6551612" y="1984248"/>
            <a:ext cx="4800599" cy="4188000"/>
          </a:xfrm>
          <a:prstGeom prst="rect">
            <a:avLst/>
          </a:prstGeom>
          <a:noFill/>
          <a:ln>
            <a:noFill/>
          </a:ln>
        </p:spPr>
        <p:txBody>
          <a:bodyPr anchorCtr="0" anchor="t" bIns="91425" lIns="91425" rIns="91425" tIns="91425"/>
          <a:lstStyle>
            <a:lvl1pPr indent="-101917" lvl="0" marL="223837"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2"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160" name="Shape 160"/>
          <p:cNvSpPr txBox="1"/>
          <p:nvPr>
            <p:ph idx="10" type="dt"/>
          </p:nvPr>
        </p:nvSpPr>
        <p:spPr>
          <a:xfrm>
            <a:off x="8228010" y="6400800"/>
            <a:ext cx="1548600" cy="276300"/>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61" name="Shape 161"/>
          <p:cNvSpPr txBox="1"/>
          <p:nvPr>
            <p:ph idx="11" type="ftr"/>
          </p:nvPr>
        </p:nvSpPr>
        <p:spPr>
          <a:xfrm>
            <a:off x="1522412" y="6400800"/>
            <a:ext cx="5954700" cy="276300"/>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62" name="Shape 162"/>
          <p:cNvSpPr txBox="1"/>
          <p:nvPr>
            <p:ph idx="12" type="sldNum"/>
          </p:nvPr>
        </p:nvSpPr>
        <p:spPr>
          <a:xfrm>
            <a:off x="10285410" y="6400800"/>
            <a:ext cx="1066800" cy="276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163" name="Shape 163"/>
          <p:cNvCxnSpPr/>
          <p:nvPr/>
        </p:nvCxnSpPr>
        <p:spPr>
          <a:xfrm>
            <a:off x="1658935" y="1709058"/>
            <a:ext cx="9617100"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64" name="Shape 164"/>
        <p:cNvGrpSpPr/>
        <p:nvPr/>
      </p:nvGrpSpPr>
      <p:grpSpPr>
        <a:xfrm>
          <a:off x="0" y="0"/>
          <a:ext cx="0" cy="0"/>
          <a:chOff x="0" y="0"/>
          <a:chExt cx="0" cy="0"/>
        </a:xfrm>
      </p:grpSpPr>
      <p:sp>
        <p:nvSpPr>
          <p:cNvPr id="165" name="Shape 165"/>
          <p:cNvSpPr txBox="1"/>
          <p:nvPr>
            <p:ph type="title"/>
          </p:nvPr>
        </p:nvSpPr>
        <p:spPr>
          <a:xfrm>
            <a:off x="1522412" y="381000"/>
            <a:ext cx="9829800" cy="12192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66" name="Shape 166"/>
          <p:cNvSpPr txBox="1"/>
          <p:nvPr>
            <p:ph idx="1" type="body"/>
          </p:nvPr>
        </p:nvSpPr>
        <p:spPr>
          <a:xfrm rot="5400000">
            <a:off x="4343461" y="-839850"/>
            <a:ext cx="4187700" cy="9829800"/>
          </a:xfrm>
          <a:prstGeom prst="rect">
            <a:avLst/>
          </a:prstGeom>
          <a:noFill/>
          <a:ln>
            <a:noFill/>
          </a:ln>
        </p:spPr>
        <p:txBody>
          <a:bodyPr anchorCtr="0" anchor="t" bIns="91425" lIns="91425" rIns="91425" tIns="91425"/>
          <a:lstStyle>
            <a:lvl1pPr indent="-101917" lvl="0" marL="223837"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2"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167" name="Shape 167"/>
          <p:cNvSpPr txBox="1"/>
          <p:nvPr>
            <p:ph idx="10" type="dt"/>
          </p:nvPr>
        </p:nvSpPr>
        <p:spPr>
          <a:xfrm>
            <a:off x="8228010" y="6400800"/>
            <a:ext cx="1548600" cy="276300"/>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68" name="Shape 168"/>
          <p:cNvSpPr txBox="1"/>
          <p:nvPr>
            <p:ph idx="11" type="ftr"/>
          </p:nvPr>
        </p:nvSpPr>
        <p:spPr>
          <a:xfrm>
            <a:off x="1522412" y="6400800"/>
            <a:ext cx="5954700" cy="276300"/>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69" name="Shape 169"/>
          <p:cNvSpPr txBox="1"/>
          <p:nvPr>
            <p:ph idx="12" type="sldNum"/>
          </p:nvPr>
        </p:nvSpPr>
        <p:spPr>
          <a:xfrm>
            <a:off x="10285410" y="6400800"/>
            <a:ext cx="1066800" cy="276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70" name="Shape 170"/>
        <p:cNvGrpSpPr/>
        <p:nvPr/>
      </p:nvGrpSpPr>
      <p:grpSpPr>
        <a:xfrm>
          <a:off x="0" y="0"/>
          <a:ext cx="0" cy="0"/>
          <a:chOff x="0" y="0"/>
          <a:chExt cx="0" cy="0"/>
        </a:xfrm>
      </p:grpSpPr>
      <p:sp>
        <p:nvSpPr>
          <p:cNvPr id="171" name="Shape 171"/>
          <p:cNvSpPr txBox="1"/>
          <p:nvPr>
            <p:ph type="title"/>
          </p:nvPr>
        </p:nvSpPr>
        <p:spPr>
          <a:xfrm rot="5400000">
            <a:off x="7676313" y="2493212"/>
            <a:ext cx="5523000" cy="18288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72" name="Shape 172"/>
          <p:cNvSpPr txBox="1"/>
          <p:nvPr>
            <p:ph idx="1" type="body"/>
          </p:nvPr>
        </p:nvSpPr>
        <p:spPr>
          <a:xfrm rot="5400000">
            <a:off x="2570911" y="-402387"/>
            <a:ext cx="5523000" cy="7620000"/>
          </a:xfrm>
          <a:prstGeom prst="rect">
            <a:avLst/>
          </a:prstGeom>
          <a:noFill/>
          <a:ln>
            <a:noFill/>
          </a:ln>
        </p:spPr>
        <p:txBody>
          <a:bodyPr anchorCtr="0" anchor="t" bIns="91425" lIns="91425" rIns="91425" tIns="91425"/>
          <a:lstStyle>
            <a:lvl1pPr indent="-101917" lvl="0" marL="223837"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2"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173" name="Shape 173"/>
          <p:cNvSpPr txBox="1"/>
          <p:nvPr>
            <p:ph idx="10" type="dt"/>
          </p:nvPr>
        </p:nvSpPr>
        <p:spPr>
          <a:xfrm>
            <a:off x="8228010" y="6400800"/>
            <a:ext cx="1548600" cy="276300"/>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74" name="Shape 174"/>
          <p:cNvSpPr txBox="1"/>
          <p:nvPr>
            <p:ph idx="11" type="ftr"/>
          </p:nvPr>
        </p:nvSpPr>
        <p:spPr>
          <a:xfrm>
            <a:off x="1522412" y="6400800"/>
            <a:ext cx="5954700" cy="276300"/>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75" name="Shape 175"/>
          <p:cNvSpPr txBox="1"/>
          <p:nvPr>
            <p:ph idx="12" type="sldNum"/>
          </p:nvPr>
        </p:nvSpPr>
        <p:spPr>
          <a:xfrm>
            <a:off x="10285410" y="6400800"/>
            <a:ext cx="1066800" cy="276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176" name="Shape 176"/>
          <p:cNvCxnSpPr/>
          <p:nvPr/>
        </p:nvCxnSpPr>
        <p:spPr>
          <a:xfrm>
            <a:off x="9371011" y="762000"/>
            <a:ext cx="0" cy="533400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30" name="Shape 30"/>
        <p:cNvGrpSpPr/>
        <p:nvPr/>
      </p:nvGrpSpPr>
      <p:grpSpPr>
        <a:xfrm>
          <a:off x="0" y="0"/>
          <a:ext cx="0" cy="0"/>
          <a:chOff x="0" y="0"/>
          <a:chExt cx="0" cy="0"/>
        </a:xfrm>
      </p:grpSpPr>
      <p:sp>
        <p:nvSpPr>
          <p:cNvPr id="31" name="Shape 31"/>
          <p:cNvSpPr txBox="1"/>
          <p:nvPr>
            <p:ph type="title"/>
          </p:nvPr>
        </p:nvSpPr>
        <p:spPr>
          <a:xfrm>
            <a:off x="1522412" y="685800"/>
            <a:ext cx="4114800" cy="1925637"/>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accent1"/>
              </a:buClr>
              <a:buFont typeface="Cambria"/>
              <a:buNone/>
              <a:defRPr b="0" i="0" sz="4000" u="none" cap="none" strike="noStrike">
                <a:solidFill>
                  <a:schemeClr val="accent1"/>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2" name="Shape 32"/>
          <p:cNvSpPr txBox="1"/>
          <p:nvPr>
            <p:ph idx="1" type="body"/>
          </p:nvPr>
        </p:nvSpPr>
        <p:spPr>
          <a:xfrm>
            <a:off x="6094414" y="685800"/>
            <a:ext cx="5257799" cy="5486399"/>
          </a:xfrm>
          <a:prstGeom prst="rect">
            <a:avLst/>
          </a:prstGeom>
          <a:noFill/>
          <a:ln>
            <a:noFill/>
          </a:ln>
        </p:spPr>
        <p:txBody>
          <a:bodyPr anchorCtr="0" anchor="t" bIns="91425" lIns="91425" rIns="91425" tIns="91425"/>
          <a:lstStyle>
            <a:lvl1pPr indent="-101918" lvl="0" marL="223838"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3"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33" name="Shape 33"/>
          <p:cNvSpPr txBox="1"/>
          <p:nvPr>
            <p:ph idx="2" type="body"/>
          </p:nvPr>
        </p:nvSpPr>
        <p:spPr>
          <a:xfrm>
            <a:off x="1522412" y="2895599"/>
            <a:ext cx="4114800" cy="1752600"/>
          </a:xfrm>
          <a:prstGeom prst="rect">
            <a:avLst/>
          </a:prstGeom>
          <a:noFill/>
          <a:ln>
            <a:noFill/>
          </a:ln>
        </p:spPr>
        <p:txBody>
          <a:bodyPr anchorCtr="0" anchor="t" bIns="91425" lIns="91425" rIns="91425" tIns="91425"/>
          <a:lstStyle>
            <a:lvl1pPr indent="0" lvl="0" marL="0" marR="0" rtl="0" algn="l">
              <a:lnSpc>
                <a:spcPct val="90000"/>
              </a:lnSpc>
              <a:spcBef>
                <a:spcPts val="1800"/>
              </a:spcBef>
              <a:buClr>
                <a:srgbClr val="979797"/>
              </a:buClr>
              <a:buFont typeface="Arial"/>
              <a:buNone/>
              <a:defRPr b="0" i="0" sz="2000" u="none" cap="none" strike="noStrike">
                <a:solidFill>
                  <a:schemeClr val="dk1"/>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0" i="0" sz="1200" u="none" cap="none" strike="noStrike">
                <a:solidFill>
                  <a:schemeClr val="dk1"/>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0" i="0" sz="1000" u="none" cap="none" strike="noStrike">
                <a:solidFill>
                  <a:schemeClr val="dk1"/>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5pPr>
            <a:lvl6pPr indent="0" lvl="5" marL="22860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6pPr>
            <a:lvl7pPr indent="0" lvl="6" marL="27432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7pPr>
            <a:lvl8pPr indent="0" lvl="7" marL="32004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8pPr>
            <a:lvl9pPr indent="0" lvl="8" marL="36576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9pPr>
          </a:lstStyle>
          <a:p/>
        </p:txBody>
      </p:sp>
      <p:sp>
        <p:nvSpPr>
          <p:cNvPr id="34" name="Shape 34"/>
          <p:cNvSpPr txBox="1"/>
          <p:nvPr>
            <p:ph idx="10" type="dt"/>
          </p:nvPr>
        </p:nvSpPr>
        <p:spPr>
          <a:xfrm>
            <a:off x="8228010" y="6400800"/>
            <a:ext cx="1548659" cy="276228"/>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35" name="Shape 35"/>
          <p:cNvSpPr txBox="1"/>
          <p:nvPr>
            <p:ph idx="11" type="ftr"/>
          </p:nvPr>
        </p:nvSpPr>
        <p:spPr>
          <a:xfrm>
            <a:off x="1522412" y="6400800"/>
            <a:ext cx="5954834" cy="276228"/>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36" name="Shape 36"/>
          <p:cNvSpPr txBox="1"/>
          <p:nvPr>
            <p:ph idx="12" type="sldNum"/>
          </p:nvPr>
        </p:nvSpPr>
        <p:spPr>
          <a:xfrm>
            <a:off x="10285410" y="6400800"/>
            <a:ext cx="1066801" cy="276228"/>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37" name="Shape 37"/>
          <p:cNvCxnSpPr/>
          <p:nvPr/>
        </p:nvCxnSpPr>
        <p:spPr>
          <a:xfrm>
            <a:off x="1658935" y="2743200"/>
            <a:ext cx="3902075"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8" name="Shape 38"/>
        <p:cNvGrpSpPr/>
        <p:nvPr/>
      </p:nvGrpSpPr>
      <p:grpSpPr>
        <a:xfrm>
          <a:off x="0" y="0"/>
          <a:ext cx="0" cy="0"/>
          <a:chOff x="0" y="0"/>
          <a:chExt cx="0" cy="0"/>
        </a:xfrm>
      </p:grpSpPr>
      <p:sp>
        <p:nvSpPr>
          <p:cNvPr id="39" name="Shape 39"/>
          <p:cNvSpPr txBox="1"/>
          <p:nvPr>
            <p:ph type="title"/>
          </p:nvPr>
        </p:nvSpPr>
        <p:spPr>
          <a:xfrm>
            <a:off x="1522412" y="381000"/>
            <a:ext cx="9829798" cy="1219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0" name="Shape 40"/>
          <p:cNvSpPr txBox="1"/>
          <p:nvPr>
            <p:ph idx="1" type="body"/>
          </p:nvPr>
        </p:nvSpPr>
        <p:spPr>
          <a:xfrm>
            <a:off x="1522412" y="1828800"/>
            <a:ext cx="4800600" cy="838199"/>
          </a:xfrm>
          <a:prstGeom prst="rect">
            <a:avLst/>
          </a:prstGeom>
          <a:noFill/>
          <a:ln>
            <a:noFill/>
          </a:ln>
        </p:spPr>
        <p:txBody>
          <a:bodyPr anchorCtr="0" anchor="ctr" bIns="91425" lIns="91425" rIns="91425" tIns="91425"/>
          <a:lstStyle>
            <a:lvl1pPr indent="0" lvl="0" marL="0" marR="0" rtl="0" algn="l">
              <a:lnSpc>
                <a:spcPct val="90000"/>
              </a:lnSpc>
              <a:spcBef>
                <a:spcPts val="0"/>
              </a:spcBef>
              <a:buClr>
                <a:srgbClr val="979797"/>
              </a:buClr>
              <a:buFont typeface="Arial"/>
              <a:buNone/>
              <a:defRPr b="0" i="0" sz="2400" u="none" cap="none" strike="noStrike">
                <a:solidFill>
                  <a:schemeClr val="dk2"/>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1" i="0" sz="2000" u="none" cap="none" strike="noStrike">
                <a:solidFill>
                  <a:schemeClr val="dk1"/>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1" i="0" sz="1800" u="none" cap="none" strike="noStrike">
                <a:solidFill>
                  <a:schemeClr val="dk1"/>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5pPr>
            <a:lvl6pPr indent="0" lvl="5" marL="22860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6pPr>
            <a:lvl7pPr indent="0" lvl="6" marL="27432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7pPr>
            <a:lvl8pPr indent="0" lvl="7" marL="32004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8pPr>
            <a:lvl9pPr indent="0" lvl="8" marL="36576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9pPr>
          </a:lstStyle>
          <a:p/>
        </p:txBody>
      </p:sp>
      <p:sp>
        <p:nvSpPr>
          <p:cNvPr id="41" name="Shape 41"/>
          <p:cNvSpPr txBox="1"/>
          <p:nvPr>
            <p:ph idx="2" type="body"/>
          </p:nvPr>
        </p:nvSpPr>
        <p:spPr>
          <a:xfrm>
            <a:off x="1522412" y="2743200"/>
            <a:ext cx="4800600" cy="3425824"/>
          </a:xfrm>
          <a:prstGeom prst="rect">
            <a:avLst/>
          </a:prstGeom>
          <a:noFill/>
          <a:ln>
            <a:noFill/>
          </a:ln>
        </p:spPr>
        <p:txBody>
          <a:bodyPr anchorCtr="0" anchor="t" bIns="91425" lIns="91425" rIns="91425" tIns="91425"/>
          <a:lstStyle>
            <a:lvl1pPr indent="-101918" lvl="0" marL="223838"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3"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42" name="Shape 42"/>
          <p:cNvSpPr txBox="1"/>
          <p:nvPr>
            <p:ph idx="3" type="body"/>
          </p:nvPr>
        </p:nvSpPr>
        <p:spPr>
          <a:xfrm>
            <a:off x="6551612" y="1828800"/>
            <a:ext cx="4800600" cy="838199"/>
          </a:xfrm>
          <a:prstGeom prst="rect">
            <a:avLst/>
          </a:prstGeom>
          <a:noFill/>
          <a:ln>
            <a:noFill/>
          </a:ln>
        </p:spPr>
        <p:txBody>
          <a:bodyPr anchorCtr="0" anchor="ctr" bIns="91425" lIns="91425" rIns="91425" tIns="91425"/>
          <a:lstStyle>
            <a:lvl1pPr indent="0" lvl="0" marL="0" marR="0" rtl="0" algn="l">
              <a:lnSpc>
                <a:spcPct val="90000"/>
              </a:lnSpc>
              <a:spcBef>
                <a:spcPts val="0"/>
              </a:spcBef>
              <a:buClr>
                <a:srgbClr val="979797"/>
              </a:buClr>
              <a:buFont typeface="Arial"/>
              <a:buNone/>
              <a:defRPr b="0" i="0" sz="2400" u="none" cap="none" strike="noStrike">
                <a:solidFill>
                  <a:schemeClr val="dk2"/>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1" i="0" sz="2000" u="none" cap="none" strike="noStrike">
                <a:solidFill>
                  <a:schemeClr val="dk1"/>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1" i="0" sz="1800" u="none" cap="none" strike="noStrike">
                <a:solidFill>
                  <a:schemeClr val="dk1"/>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5pPr>
            <a:lvl6pPr indent="0" lvl="5" marL="22860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6pPr>
            <a:lvl7pPr indent="0" lvl="6" marL="27432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7pPr>
            <a:lvl8pPr indent="0" lvl="7" marL="32004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8pPr>
            <a:lvl9pPr indent="0" lvl="8" marL="3657600" marR="0" rtl="0" algn="l">
              <a:spcBef>
                <a:spcPts val="600"/>
              </a:spcBef>
              <a:buClr>
                <a:srgbClr val="979797"/>
              </a:buClr>
              <a:buFont typeface="Arial"/>
              <a:buNone/>
              <a:defRPr b="1" i="0" sz="1600" u="none" cap="none" strike="noStrike">
                <a:solidFill>
                  <a:schemeClr val="dk1"/>
                </a:solidFill>
                <a:latin typeface="Cambria"/>
                <a:ea typeface="Cambria"/>
                <a:cs typeface="Cambria"/>
                <a:sym typeface="Cambria"/>
              </a:defRPr>
            </a:lvl9pPr>
          </a:lstStyle>
          <a:p/>
        </p:txBody>
      </p:sp>
      <p:sp>
        <p:nvSpPr>
          <p:cNvPr id="43" name="Shape 43"/>
          <p:cNvSpPr txBox="1"/>
          <p:nvPr>
            <p:ph idx="4" type="body"/>
          </p:nvPr>
        </p:nvSpPr>
        <p:spPr>
          <a:xfrm>
            <a:off x="6551612" y="2743200"/>
            <a:ext cx="4800600" cy="3425824"/>
          </a:xfrm>
          <a:prstGeom prst="rect">
            <a:avLst/>
          </a:prstGeom>
          <a:noFill/>
          <a:ln>
            <a:noFill/>
          </a:ln>
        </p:spPr>
        <p:txBody>
          <a:bodyPr anchorCtr="0" anchor="t" bIns="91425" lIns="91425" rIns="91425" tIns="91425"/>
          <a:lstStyle>
            <a:lvl1pPr indent="-101918" lvl="0" marL="223838"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3"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44" name="Shape 44"/>
          <p:cNvSpPr txBox="1"/>
          <p:nvPr>
            <p:ph idx="10" type="dt"/>
          </p:nvPr>
        </p:nvSpPr>
        <p:spPr>
          <a:xfrm>
            <a:off x="8228010" y="6400800"/>
            <a:ext cx="1548659" cy="276228"/>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45" name="Shape 45"/>
          <p:cNvSpPr txBox="1"/>
          <p:nvPr>
            <p:ph idx="11" type="ftr"/>
          </p:nvPr>
        </p:nvSpPr>
        <p:spPr>
          <a:xfrm>
            <a:off x="1522412" y="6400800"/>
            <a:ext cx="5954834" cy="276228"/>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46" name="Shape 46"/>
          <p:cNvSpPr txBox="1"/>
          <p:nvPr>
            <p:ph idx="12" type="sldNum"/>
          </p:nvPr>
        </p:nvSpPr>
        <p:spPr>
          <a:xfrm>
            <a:off x="10285410" y="6400800"/>
            <a:ext cx="1066801" cy="276228"/>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47" name="Shape 47"/>
          <p:cNvCxnSpPr/>
          <p:nvPr/>
        </p:nvCxnSpPr>
        <p:spPr>
          <a:xfrm>
            <a:off x="1658935" y="1709058"/>
            <a:ext cx="9617076"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8" name="Shape 48"/>
        <p:cNvGrpSpPr/>
        <p:nvPr/>
      </p:nvGrpSpPr>
      <p:grpSpPr>
        <a:xfrm>
          <a:off x="0" y="0"/>
          <a:ext cx="0" cy="0"/>
          <a:chOff x="0" y="0"/>
          <a:chExt cx="0" cy="0"/>
        </a:xfrm>
      </p:grpSpPr>
      <p:sp>
        <p:nvSpPr>
          <p:cNvPr id="49" name="Shape 49"/>
          <p:cNvSpPr txBox="1"/>
          <p:nvPr>
            <p:ph type="title"/>
          </p:nvPr>
        </p:nvSpPr>
        <p:spPr>
          <a:xfrm>
            <a:off x="1522412" y="381000"/>
            <a:ext cx="9829798" cy="1219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0" name="Shape 50"/>
          <p:cNvSpPr txBox="1"/>
          <p:nvPr>
            <p:ph idx="10" type="dt"/>
          </p:nvPr>
        </p:nvSpPr>
        <p:spPr>
          <a:xfrm>
            <a:off x="8228010" y="6400800"/>
            <a:ext cx="1548659" cy="276228"/>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51" name="Shape 51"/>
          <p:cNvSpPr txBox="1"/>
          <p:nvPr>
            <p:ph idx="11" type="ftr"/>
          </p:nvPr>
        </p:nvSpPr>
        <p:spPr>
          <a:xfrm>
            <a:off x="1522412" y="6400800"/>
            <a:ext cx="5954834" cy="276228"/>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52" name="Shape 52"/>
          <p:cNvSpPr txBox="1"/>
          <p:nvPr>
            <p:ph idx="12" type="sldNum"/>
          </p:nvPr>
        </p:nvSpPr>
        <p:spPr>
          <a:xfrm>
            <a:off x="10285410" y="6400800"/>
            <a:ext cx="1066801" cy="276228"/>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53" name="Shape 53"/>
          <p:cNvCxnSpPr/>
          <p:nvPr/>
        </p:nvCxnSpPr>
        <p:spPr>
          <a:xfrm>
            <a:off x="1658935" y="1709058"/>
            <a:ext cx="9617076"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8228010" y="6400800"/>
            <a:ext cx="1548659" cy="276228"/>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56" name="Shape 56"/>
          <p:cNvSpPr txBox="1"/>
          <p:nvPr>
            <p:ph idx="11" type="ftr"/>
          </p:nvPr>
        </p:nvSpPr>
        <p:spPr>
          <a:xfrm>
            <a:off x="1522412" y="6400800"/>
            <a:ext cx="5954834" cy="276228"/>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57" name="Shape 57"/>
          <p:cNvSpPr txBox="1"/>
          <p:nvPr>
            <p:ph idx="12" type="sldNum"/>
          </p:nvPr>
        </p:nvSpPr>
        <p:spPr>
          <a:xfrm>
            <a:off x="10285410" y="6400800"/>
            <a:ext cx="1066801" cy="276228"/>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58" name="Shape 58"/>
        <p:cNvGrpSpPr/>
        <p:nvPr/>
      </p:nvGrpSpPr>
      <p:grpSpPr>
        <a:xfrm>
          <a:off x="0" y="0"/>
          <a:ext cx="0" cy="0"/>
          <a:chOff x="0" y="0"/>
          <a:chExt cx="0" cy="0"/>
        </a:xfrm>
      </p:grpSpPr>
      <p:sp>
        <p:nvSpPr>
          <p:cNvPr id="59" name="Shape 59"/>
          <p:cNvSpPr/>
          <p:nvPr>
            <p:ph idx="2" type="pic"/>
          </p:nvPr>
        </p:nvSpPr>
        <p:spPr>
          <a:xfrm>
            <a:off x="6094414" y="0"/>
            <a:ext cx="6172197" cy="6857999"/>
          </a:xfrm>
          <a:prstGeom prst="rect">
            <a:avLst/>
          </a:prstGeom>
          <a:solidFill>
            <a:schemeClr val="lt2"/>
          </a:solidFill>
          <a:ln>
            <a:noFill/>
          </a:ln>
        </p:spPr>
        <p:txBody>
          <a:bodyPr anchorCtr="0" anchor="t" bIns="91425" lIns="91425" rIns="91425" tIns="91425"/>
          <a:lstStyle>
            <a:lvl1pPr indent="0" lvl="0" marL="0" marR="0" rtl="0" algn="ctr">
              <a:lnSpc>
                <a:spcPct val="90000"/>
              </a:lnSpc>
              <a:spcBef>
                <a:spcPts val="1800"/>
              </a:spcBef>
              <a:buClr>
                <a:srgbClr val="979797"/>
              </a:buClr>
              <a:buFont typeface="Arial"/>
              <a:buNone/>
              <a:defRPr b="0" i="0" sz="2400" u="none" cap="none" strike="noStrike">
                <a:solidFill>
                  <a:schemeClr val="dk1"/>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0" i="0" sz="2800" u="none" cap="none" strike="noStrike">
                <a:solidFill>
                  <a:schemeClr val="dk1"/>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0" i="0" sz="2400" u="none" cap="none" strike="noStrike">
                <a:solidFill>
                  <a:schemeClr val="dk1"/>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5pPr>
            <a:lvl6pPr indent="0" lvl="5" marL="2286000" marR="0" rtl="0" algn="l">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6pPr>
            <a:lvl7pPr indent="0" lvl="6" marL="2743200" marR="0" rtl="0" algn="l">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7pPr>
            <a:lvl8pPr indent="0" lvl="7" marL="3200400" marR="0" rtl="0" algn="l">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8pPr>
            <a:lvl9pPr indent="0" lvl="8" marL="3657600" marR="0" rtl="0" algn="l">
              <a:spcBef>
                <a:spcPts val="600"/>
              </a:spcBef>
              <a:buClr>
                <a:srgbClr val="979797"/>
              </a:buClr>
              <a:buFont typeface="Arial"/>
              <a:buNone/>
              <a:defRPr b="0" i="0" sz="2000" u="none" cap="none" strike="noStrike">
                <a:solidFill>
                  <a:schemeClr val="dk1"/>
                </a:solidFill>
                <a:latin typeface="Cambria"/>
                <a:ea typeface="Cambria"/>
                <a:cs typeface="Cambria"/>
                <a:sym typeface="Cambria"/>
              </a:defRPr>
            </a:lvl9pPr>
          </a:lstStyle>
          <a:p/>
        </p:txBody>
      </p:sp>
      <p:sp>
        <p:nvSpPr>
          <p:cNvPr id="60" name="Shape 60"/>
          <p:cNvSpPr txBox="1"/>
          <p:nvPr>
            <p:ph type="title"/>
          </p:nvPr>
        </p:nvSpPr>
        <p:spPr>
          <a:xfrm>
            <a:off x="1522412" y="685800"/>
            <a:ext cx="4114800" cy="1925637"/>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accent1"/>
              </a:buClr>
              <a:buFont typeface="Cambria"/>
              <a:buNone/>
              <a:defRPr b="0" i="0" sz="4000" u="none" cap="none" strike="noStrike">
                <a:solidFill>
                  <a:schemeClr val="accent1"/>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1" name="Shape 61"/>
          <p:cNvSpPr txBox="1"/>
          <p:nvPr>
            <p:ph idx="1" type="body"/>
          </p:nvPr>
        </p:nvSpPr>
        <p:spPr>
          <a:xfrm>
            <a:off x="1522412" y="2895599"/>
            <a:ext cx="4114800" cy="1752600"/>
          </a:xfrm>
          <a:prstGeom prst="rect">
            <a:avLst/>
          </a:prstGeom>
          <a:noFill/>
          <a:ln>
            <a:noFill/>
          </a:ln>
        </p:spPr>
        <p:txBody>
          <a:bodyPr anchorCtr="0" anchor="t" bIns="91425" lIns="91425" rIns="91425" tIns="91425"/>
          <a:lstStyle>
            <a:lvl1pPr indent="0" lvl="0" marL="0" marR="0" rtl="0" algn="l">
              <a:lnSpc>
                <a:spcPct val="90000"/>
              </a:lnSpc>
              <a:spcBef>
                <a:spcPts val="1800"/>
              </a:spcBef>
              <a:buClr>
                <a:srgbClr val="979797"/>
              </a:buClr>
              <a:buFont typeface="Arial"/>
              <a:buNone/>
              <a:defRPr b="0" i="0" sz="2000" u="none" cap="none" strike="noStrike">
                <a:solidFill>
                  <a:schemeClr val="dk1"/>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0" i="0" sz="1200" u="none" cap="none" strike="noStrike">
                <a:solidFill>
                  <a:schemeClr val="dk1"/>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0" i="0" sz="1000" u="none" cap="none" strike="noStrike">
                <a:solidFill>
                  <a:schemeClr val="dk1"/>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5pPr>
            <a:lvl6pPr indent="0" lvl="5" marL="22860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6pPr>
            <a:lvl7pPr indent="0" lvl="6" marL="27432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7pPr>
            <a:lvl8pPr indent="0" lvl="7" marL="32004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8pPr>
            <a:lvl9pPr indent="0" lvl="8" marL="3657600" marR="0" rtl="0" algn="l">
              <a:spcBef>
                <a:spcPts val="600"/>
              </a:spcBef>
              <a:buClr>
                <a:srgbClr val="979797"/>
              </a:buClr>
              <a:buFont typeface="Arial"/>
              <a:buNone/>
              <a:defRPr b="0" i="0" sz="900" u="none" cap="none" strike="noStrike">
                <a:solidFill>
                  <a:schemeClr val="dk1"/>
                </a:solidFill>
                <a:latin typeface="Cambria"/>
                <a:ea typeface="Cambria"/>
                <a:cs typeface="Cambria"/>
                <a:sym typeface="Cambria"/>
              </a:defRPr>
            </a:lvl9pPr>
          </a:lstStyle>
          <a:p/>
        </p:txBody>
      </p:sp>
      <p:cxnSp>
        <p:nvCxnSpPr>
          <p:cNvPr id="62" name="Shape 62"/>
          <p:cNvCxnSpPr/>
          <p:nvPr/>
        </p:nvCxnSpPr>
        <p:spPr>
          <a:xfrm>
            <a:off x="1658935" y="2743200"/>
            <a:ext cx="3902075"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3" name="Shape 63"/>
        <p:cNvGrpSpPr/>
        <p:nvPr/>
      </p:nvGrpSpPr>
      <p:grpSpPr>
        <a:xfrm>
          <a:off x="0" y="0"/>
          <a:ext cx="0" cy="0"/>
          <a:chOff x="0" y="0"/>
          <a:chExt cx="0" cy="0"/>
        </a:xfrm>
      </p:grpSpPr>
      <p:pic>
        <p:nvPicPr>
          <p:cNvPr id="64" name="Shape 64"/>
          <p:cNvPicPr preferRelativeResize="0"/>
          <p:nvPr/>
        </p:nvPicPr>
        <p:blipFill rotWithShape="1">
          <a:blip r:embed="rId2">
            <a:alphaModFix/>
          </a:blip>
          <a:srcRect b="0" l="0" r="0" t="0"/>
          <a:stretch/>
        </p:blipFill>
        <p:spPr>
          <a:xfrm>
            <a:off x="11123610" y="0"/>
            <a:ext cx="1065213" cy="6858000"/>
          </a:xfrm>
          <a:prstGeom prst="rect">
            <a:avLst/>
          </a:prstGeom>
          <a:noFill/>
          <a:ln>
            <a:noFill/>
          </a:ln>
        </p:spPr>
      </p:pic>
      <p:sp>
        <p:nvSpPr>
          <p:cNvPr id="65" name="Shape 65"/>
          <p:cNvSpPr/>
          <p:nvPr/>
        </p:nvSpPr>
        <p:spPr>
          <a:xfrm>
            <a:off x="11123611" y="10886"/>
            <a:ext cx="1065213" cy="6858000"/>
          </a:xfrm>
          <a:prstGeom prst="rect">
            <a:avLst/>
          </a:prstGeom>
          <a:gradFill>
            <a:gsLst>
              <a:gs pos="0">
                <a:srgbClr val="000000">
                  <a:alpha val="0"/>
                </a:srgbClr>
              </a:gs>
              <a:gs pos="75000">
                <a:srgbClr val="000000">
                  <a:alpha val="0"/>
                </a:srgbClr>
              </a:gs>
              <a:gs pos="100000">
                <a:srgbClr val="000000">
                  <a:alpha val="24705"/>
                </a:srgbClr>
              </a:gs>
            </a:gsLst>
            <a:lin ang="10800000" scaled="0"/>
          </a:gra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mbria"/>
              <a:ea typeface="Cambria"/>
              <a:cs typeface="Cambria"/>
              <a:sym typeface="Cambria"/>
            </a:endParaRPr>
          </a:p>
        </p:txBody>
      </p:sp>
      <p:sp>
        <p:nvSpPr>
          <p:cNvPr id="66" name="Shape 66"/>
          <p:cNvSpPr txBox="1"/>
          <p:nvPr>
            <p:ph type="title"/>
          </p:nvPr>
        </p:nvSpPr>
        <p:spPr>
          <a:xfrm>
            <a:off x="1522409" y="2237096"/>
            <a:ext cx="8229600" cy="2411102"/>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mbria"/>
              <a:buNone/>
              <a:defRPr b="0" i="0" sz="4800" u="none" cap="none" strike="noStrike">
                <a:solidFill>
                  <a:schemeClr val="dk1"/>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7" name="Shape 67"/>
          <p:cNvSpPr txBox="1"/>
          <p:nvPr>
            <p:ph idx="1" type="body"/>
          </p:nvPr>
        </p:nvSpPr>
        <p:spPr>
          <a:xfrm>
            <a:off x="1522412" y="4876800"/>
            <a:ext cx="8229600" cy="1292225"/>
          </a:xfrm>
          <a:prstGeom prst="rect">
            <a:avLst/>
          </a:prstGeom>
          <a:noFill/>
          <a:ln>
            <a:noFill/>
          </a:ln>
        </p:spPr>
        <p:txBody>
          <a:bodyPr anchorCtr="0" anchor="t" bIns="91425" lIns="91425" rIns="91425" tIns="91425"/>
          <a:lstStyle>
            <a:lvl1pPr indent="0" lvl="0" marL="0" marR="0" rtl="0" algn="l">
              <a:lnSpc>
                <a:spcPct val="90000"/>
              </a:lnSpc>
              <a:spcBef>
                <a:spcPts val="0"/>
              </a:spcBef>
              <a:buClr>
                <a:srgbClr val="979797"/>
              </a:buClr>
              <a:buFont typeface="Arial"/>
              <a:buNone/>
              <a:defRPr b="0" i="0" sz="2800" u="none" cap="none" strike="noStrike">
                <a:solidFill>
                  <a:schemeClr val="accent1"/>
                </a:solidFill>
                <a:latin typeface="Cambria"/>
                <a:ea typeface="Cambria"/>
                <a:cs typeface="Cambria"/>
                <a:sym typeface="Cambria"/>
              </a:defRPr>
            </a:lvl1pPr>
            <a:lvl2pPr indent="0" lvl="1" marL="457200" marR="0" rtl="0" algn="l">
              <a:lnSpc>
                <a:spcPct val="90000"/>
              </a:lnSpc>
              <a:spcBef>
                <a:spcPts val="1000"/>
              </a:spcBef>
              <a:buClr>
                <a:srgbClr val="979797"/>
              </a:buClr>
              <a:buFont typeface="Arial"/>
              <a:buNone/>
              <a:defRPr b="0" i="0" sz="1800" u="none" cap="none" strike="noStrike">
                <a:solidFill>
                  <a:srgbClr val="8C8C8C"/>
                </a:solidFill>
                <a:latin typeface="Cambria"/>
                <a:ea typeface="Cambria"/>
                <a:cs typeface="Cambria"/>
                <a:sym typeface="Cambria"/>
              </a:defRPr>
            </a:lvl2pPr>
            <a:lvl3pPr indent="0" lvl="2" marL="914400" marR="0" rtl="0" algn="l">
              <a:lnSpc>
                <a:spcPct val="90000"/>
              </a:lnSpc>
              <a:spcBef>
                <a:spcPts val="600"/>
              </a:spcBef>
              <a:buClr>
                <a:srgbClr val="979797"/>
              </a:buClr>
              <a:buFont typeface="Arial"/>
              <a:buNone/>
              <a:defRPr b="0" i="0" sz="1600" u="none" cap="none" strike="noStrike">
                <a:solidFill>
                  <a:srgbClr val="8C8C8C"/>
                </a:solidFill>
                <a:latin typeface="Cambria"/>
                <a:ea typeface="Cambria"/>
                <a:cs typeface="Cambria"/>
                <a:sym typeface="Cambria"/>
              </a:defRPr>
            </a:lvl3pPr>
            <a:lvl4pPr indent="0" lvl="3" marL="1371600" marR="0" rtl="0" algn="l">
              <a:lnSpc>
                <a:spcPct val="90000"/>
              </a:lnSpc>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4pPr>
            <a:lvl5pPr indent="0" lvl="4" marL="1828800" marR="0" rtl="0" algn="l">
              <a:lnSpc>
                <a:spcPct val="90000"/>
              </a:lnSpc>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5pPr>
            <a:lvl6pPr indent="0" lvl="5" marL="2286000" marR="0" rtl="0" algn="l">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6pPr>
            <a:lvl7pPr indent="0" lvl="6" marL="2743200" marR="0" rtl="0" algn="l">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7pPr>
            <a:lvl8pPr indent="0" lvl="7" marL="3200400" marR="0" rtl="0" algn="l">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8pPr>
            <a:lvl9pPr indent="0" lvl="8" marL="3657600" marR="0" rtl="0" algn="l">
              <a:spcBef>
                <a:spcPts val="600"/>
              </a:spcBef>
              <a:buClr>
                <a:srgbClr val="979797"/>
              </a:buClr>
              <a:buFont typeface="Arial"/>
              <a:buNone/>
              <a:defRPr b="0" i="0" sz="1400" u="none" cap="none" strike="noStrike">
                <a:solidFill>
                  <a:srgbClr val="8C8C8C"/>
                </a:solidFill>
                <a:latin typeface="Cambria"/>
                <a:ea typeface="Cambria"/>
                <a:cs typeface="Cambria"/>
                <a:sym typeface="Cambria"/>
              </a:defRPr>
            </a:lvl9pPr>
          </a:lstStyle>
          <a:p/>
        </p:txBody>
      </p:sp>
      <p:sp>
        <p:nvSpPr>
          <p:cNvPr id="68" name="Shape 68"/>
          <p:cNvSpPr txBox="1"/>
          <p:nvPr>
            <p:ph idx="10" type="dt"/>
          </p:nvPr>
        </p:nvSpPr>
        <p:spPr>
          <a:xfrm>
            <a:off x="8228010" y="6400800"/>
            <a:ext cx="1548659" cy="276228"/>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69" name="Shape 69"/>
          <p:cNvSpPr txBox="1"/>
          <p:nvPr>
            <p:ph idx="11" type="ftr"/>
          </p:nvPr>
        </p:nvSpPr>
        <p:spPr>
          <a:xfrm>
            <a:off x="1522412" y="6400800"/>
            <a:ext cx="5954834" cy="276228"/>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70" name="Shape 70"/>
          <p:cNvSpPr txBox="1"/>
          <p:nvPr>
            <p:ph idx="12" type="sldNum"/>
          </p:nvPr>
        </p:nvSpPr>
        <p:spPr>
          <a:xfrm>
            <a:off x="10285410" y="6400800"/>
            <a:ext cx="1066801" cy="276228"/>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71" name="Shape 71"/>
          <p:cNvCxnSpPr/>
          <p:nvPr/>
        </p:nvCxnSpPr>
        <p:spPr>
          <a:xfrm>
            <a:off x="1658935" y="4782971"/>
            <a:ext cx="8016875"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72" name="Shape 72"/>
        <p:cNvGrpSpPr/>
        <p:nvPr/>
      </p:nvGrpSpPr>
      <p:grpSpPr>
        <a:xfrm>
          <a:off x="0" y="0"/>
          <a:ext cx="0" cy="0"/>
          <a:chOff x="0" y="0"/>
          <a:chExt cx="0" cy="0"/>
        </a:xfrm>
      </p:grpSpPr>
      <p:sp>
        <p:nvSpPr>
          <p:cNvPr id="73" name="Shape 73"/>
          <p:cNvSpPr txBox="1"/>
          <p:nvPr>
            <p:ph type="title"/>
          </p:nvPr>
        </p:nvSpPr>
        <p:spPr>
          <a:xfrm>
            <a:off x="1522412" y="381000"/>
            <a:ext cx="9829798" cy="1219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4" name="Shape 74"/>
          <p:cNvSpPr txBox="1"/>
          <p:nvPr>
            <p:ph idx="1" type="body"/>
          </p:nvPr>
        </p:nvSpPr>
        <p:spPr>
          <a:xfrm>
            <a:off x="1488167" y="1984248"/>
            <a:ext cx="4800600" cy="4187952"/>
          </a:xfrm>
          <a:prstGeom prst="rect">
            <a:avLst/>
          </a:prstGeom>
          <a:noFill/>
          <a:ln>
            <a:noFill/>
          </a:ln>
        </p:spPr>
        <p:txBody>
          <a:bodyPr anchorCtr="0" anchor="t" bIns="91425" lIns="91425" rIns="91425" tIns="91425"/>
          <a:lstStyle>
            <a:lvl1pPr indent="-101918" lvl="0" marL="223838"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3"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75" name="Shape 75"/>
          <p:cNvSpPr txBox="1"/>
          <p:nvPr>
            <p:ph idx="2" type="body"/>
          </p:nvPr>
        </p:nvSpPr>
        <p:spPr>
          <a:xfrm>
            <a:off x="6551612" y="1984248"/>
            <a:ext cx="4800600" cy="4187952"/>
          </a:xfrm>
          <a:prstGeom prst="rect">
            <a:avLst/>
          </a:prstGeom>
          <a:noFill/>
          <a:ln>
            <a:noFill/>
          </a:ln>
        </p:spPr>
        <p:txBody>
          <a:bodyPr anchorCtr="0" anchor="t" bIns="91425" lIns="91425" rIns="91425" tIns="91425"/>
          <a:lstStyle>
            <a:lvl1pPr indent="-101918" lvl="0" marL="223838"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3"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76" name="Shape 76"/>
          <p:cNvSpPr txBox="1"/>
          <p:nvPr>
            <p:ph idx="10" type="dt"/>
          </p:nvPr>
        </p:nvSpPr>
        <p:spPr>
          <a:xfrm>
            <a:off x="8228010" y="6400800"/>
            <a:ext cx="1548659" cy="276228"/>
          </a:xfrm>
          <a:prstGeom prst="rect">
            <a:avLst/>
          </a:prstGeom>
          <a:noFill/>
          <a:ln>
            <a:noFill/>
          </a:ln>
        </p:spPr>
        <p:txBody>
          <a:bodyPr anchorCtr="0" anchor="ctr" bIns="91425" lIns="91425" rIns="91425" tIns="91425"/>
          <a:lstStyle>
            <a:lvl1pPr indent="0" lvl="0" marL="0" marR="0" rtl="0" algn="r">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77" name="Shape 77"/>
          <p:cNvSpPr txBox="1"/>
          <p:nvPr>
            <p:ph idx="11" type="ftr"/>
          </p:nvPr>
        </p:nvSpPr>
        <p:spPr>
          <a:xfrm>
            <a:off x="1522412" y="6400800"/>
            <a:ext cx="5954834" cy="276228"/>
          </a:xfrm>
          <a:prstGeom prst="rect">
            <a:avLst/>
          </a:prstGeom>
          <a:noFill/>
          <a:ln>
            <a:noFill/>
          </a:ln>
        </p:spPr>
        <p:txBody>
          <a:bodyPr anchorCtr="0" anchor="ctr" bIns="91425" lIns="91425" rIns="91425" tIns="91425"/>
          <a:lstStyle>
            <a:lvl1pPr indent="0" lvl="0" marL="0" marR="0" rtl="0" algn="l">
              <a:spcBef>
                <a:spcPts val="0"/>
              </a:spcBef>
              <a:buNone/>
              <a:defRPr sz="1000">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78" name="Shape 78"/>
          <p:cNvSpPr txBox="1"/>
          <p:nvPr>
            <p:ph idx="12" type="sldNum"/>
          </p:nvPr>
        </p:nvSpPr>
        <p:spPr>
          <a:xfrm>
            <a:off x="10285410" y="6400800"/>
            <a:ext cx="1066801" cy="276228"/>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00">
                <a:solidFill>
                  <a:schemeClr val="dk1"/>
                </a:solidFill>
                <a:latin typeface="Cambria"/>
                <a:ea typeface="Cambria"/>
                <a:cs typeface="Cambria"/>
                <a:sym typeface="Cambria"/>
              </a:rPr>
              <a:t>‹#›</a:t>
            </a:fld>
          </a:p>
        </p:txBody>
      </p:sp>
      <p:cxnSp>
        <p:nvCxnSpPr>
          <p:cNvPr id="79" name="Shape 79"/>
          <p:cNvCxnSpPr/>
          <p:nvPr/>
        </p:nvCxnSpPr>
        <p:spPr>
          <a:xfrm>
            <a:off x="1658935" y="1709058"/>
            <a:ext cx="9617076" cy="0"/>
          </a:xfrm>
          <a:prstGeom prst="straightConnector1">
            <a:avLst/>
          </a:prstGeom>
          <a:noFill/>
          <a:ln cap="flat" cmpd="sng" w="12700">
            <a:solidFill>
              <a:schemeClr val="accent1"/>
            </a:solidFill>
            <a:prstDash val="solid"/>
            <a:miter/>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0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522412" y="381000"/>
            <a:ext cx="9829798" cy="1219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1522412" y="1981200"/>
            <a:ext cx="9829798" cy="4187824"/>
          </a:xfrm>
          <a:prstGeom prst="rect">
            <a:avLst/>
          </a:prstGeom>
          <a:noFill/>
          <a:ln>
            <a:noFill/>
          </a:ln>
        </p:spPr>
        <p:txBody>
          <a:bodyPr anchorCtr="0" anchor="t" bIns="91425" lIns="91425" rIns="91425" tIns="91425"/>
          <a:lstStyle>
            <a:lvl1pPr indent="-101918" lvl="0" marL="223838"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3"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12" name="Shape 12"/>
          <p:cNvSpPr txBox="1"/>
          <p:nvPr>
            <p:ph idx="10" type="dt"/>
          </p:nvPr>
        </p:nvSpPr>
        <p:spPr>
          <a:xfrm>
            <a:off x="8228010" y="6400800"/>
            <a:ext cx="1548659" cy="276228"/>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3" name="Shape 13"/>
          <p:cNvSpPr txBox="1"/>
          <p:nvPr>
            <p:ph idx="11" type="ftr"/>
          </p:nvPr>
        </p:nvSpPr>
        <p:spPr>
          <a:xfrm>
            <a:off x="1522412" y="6400800"/>
            <a:ext cx="5954834" cy="276228"/>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14" name="Shape 14"/>
          <p:cNvSpPr txBox="1"/>
          <p:nvPr>
            <p:ph idx="12" type="sldNum"/>
          </p:nvPr>
        </p:nvSpPr>
        <p:spPr>
          <a:xfrm>
            <a:off x="10285410" y="6400800"/>
            <a:ext cx="1066801" cy="276228"/>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mbria"/>
                <a:ea typeface="Cambria"/>
                <a:cs typeface="Cambria"/>
                <a:sym typeface="Cambria"/>
              </a:rPr>
              <a:t>‹#›</a:t>
            </a:fld>
          </a:p>
        </p:txBody>
      </p:sp>
      <p:pic>
        <p:nvPicPr>
          <p:cNvPr id="15" name="Shape 15"/>
          <p:cNvPicPr preferRelativeResize="0"/>
          <p:nvPr/>
        </p:nvPicPr>
        <p:blipFill rotWithShape="1">
          <a:blip r:embed="rId1">
            <a:alphaModFix/>
          </a:blip>
          <a:srcRect b="0" l="0" r="0" t="0"/>
          <a:stretch/>
        </p:blipFill>
        <p:spPr>
          <a:xfrm>
            <a:off x="0" y="0"/>
            <a:ext cx="1065213" cy="6858000"/>
          </a:xfrm>
          <a:prstGeom prst="rect">
            <a:avLst/>
          </a:prstGeom>
          <a:noFill/>
          <a:ln>
            <a:noFill/>
          </a:ln>
        </p:spPr>
      </p:pic>
      <p:sp>
        <p:nvSpPr>
          <p:cNvPr id="16" name="Shape 16"/>
          <p:cNvSpPr/>
          <p:nvPr/>
        </p:nvSpPr>
        <p:spPr>
          <a:xfrm>
            <a:off x="0" y="0"/>
            <a:ext cx="1065213" cy="6858000"/>
          </a:xfrm>
          <a:prstGeom prst="rect">
            <a:avLst/>
          </a:prstGeom>
          <a:gradFill>
            <a:gsLst>
              <a:gs pos="0">
                <a:srgbClr val="000000">
                  <a:alpha val="0"/>
                </a:srgbClr>
              </a:gs>
              <a:gs pos="75000">
                <a:srgbClr val="000000">
                  <a:alpha val="0"/>
                </a:srgbClr>
              </a:gs>
              <a:gs pos="100000">
                <a:srgbClr val="000000">
                  <a:alpha val="24705"/>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3" name="Shape 93"/>
        <p:cNvGrpSpPr/>
        <p:nvPr/>
      </p:nvGrpSpPr>
      <p:grpSpPr>
        <a:xfrm>
          <a:off x="0" y="0"/>
          <a:ext cx="0" cy="0"/>
          <a:chOff x="0" y="0"/>
          <a:chExt cx="0" cy="0"/>
        </a:xfrm>
      </p:grpSpPr>
      <p:sp>
        <p:nvSpPr>
          <p:cNvPr id="94" name="Shape 94"/>
          <p:cNvSpPr txBox="1"/>
          <p:nvPr>
            <p:ph type="title"/>
          </p:nvPr>
        </p:nvSpPr>
        <p:spPr>
          <a:xfrm>
            <a:off x="1522412" y="381000"/>
            <a:ext cx="9829800" cy="12192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1"/>
              </a:buClr>
              <a:buFont typeface="Cambria"/>
              <a:buNone/>
              <a:defRPr b="0" i="0" sz="3600" u="none" cap="none" strike="noStrike">
                <a:solidFill>
                  <a:schemeClr val="accent1"/>
                </a:solidFill>
                <a:latin typeface="Cambria"/>
                <a:ea typeface="Cambria"/>
                <a:cs typeface="Cambria"/>
                <a:sym typeface="Cambria"/>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5" name="Shape 95"/>
          <p:cNvSpPr txBox="1"/>
          <p:nvPr>
            <p:ph idx="1" type="body"/>
          </p:nvPr>
        </p:nvSpPr>
        <p:spPr>
          <a:xfrm>
            <a:off x="1522412" y="1981200"/>
            <a:ext cx="9829800" cy="4187700"/>
          </a:xfrm>
          <a:prstGeom prst="rect">
            <a:avLst/>
          </a:prstGeom>
          <a:noFill/>
          <a:ln>
            <a:noFill/>
          </a:ln>
        </p:spPr>
        <p:txBody>
          <a:bodyPr anchorCtr="0" anchor="t" bIns="91425" lIns="91425" rIns="91425" tIns="91425"/>
          <a:lstStyle>
            <a:lvl1pPr indent="-101917" lvl="0" marL="223837" marR="0" rtl="0" algn="l">
              <a:lnSpc>
                <a:spcPct val="90000"/>
              </a:lnSpc>
              <a:spcBef>
                <a:spcPts val="1800"/>
              </a:spcBef>
              <a:buClr>
                <a:srgbClr val="979797"/>
              </a:buClr>
              <a:buSzPct val="80000"/>
              <a:buFont typeface="Arial"/>
              <a:buChar char="•"/>
              <a:defRPr b="0" i="0" sz="2400" u="none" cap="none" strike="noStrike">
                <a:solidFill>
                  <a:schemeClr val="dk1"/>
                </a:solidFill>
                <a:latin typeface="Cambria"/>
                <a:ea typeface="Cambria"/>
                <a:cs typeface="Cambria"/>
                <a:sym typeface="Cambria"/>
              </a:defRPr>
            </a:lvl1pPr>
            <a:lvl2pPr indent="-130175" lvl="1" marL="511175" marR="0" rtl="0" algn="l">
              <a:lnSpc>
                <a:spcPct val="90000"/>
              </a:lnSpc>
              <a:spcBef>
                <a:spcPts val="1000"/>
              </a:spcBef>
              <a:buClr>
                <a:srgbClr val="979797"/>
              </a:buClr>
              <a:buSzPct val="80000"/>
              <a:buFont typeface="Arial"/>
              <a:buChar char="•"/>
              <a:defRPr b="0" i="0" sz="2000" u="none" cap="none" strike="noStrike">
                <a:solidFill>
                  <a:schemeClr val="dk1"/>
                </a:solidFill>
                <a:latin typeface="Cambria"/>
                <a:ea typeface="Cambria"/>
                <a:cs typeface="Cambria"/>
                <a:sym typeface="Cambria"/>
              </a:defRPr>
            </a:lvl2pPr>
            <a:lvl3pPr indent="-86359" lvl="2" marL="685800" marR="0" rtl="0" algn="l">
              <a:lnSpc>
                <a:spcPct val="90000"/>
              </a:lnSpc>
              <a:spcBef>
                <a:spcPts val="600"/>
              </a:spcBef>
              <a:buClr>
                <a:srgbClr val="979797"/>
              </a:buClr>
              <a:buSzPct val="79999"/>
              <a:buFont typeface="Arial"/>
              <a:buChar char="•"/>
              <a:defRPr b="0" i="0" sz="1800" u="none" cap="none" strike="noStrike">
                <a:solidFill>
                  <a:schemeClr val="dk1"/>
                </a:solidFill>
                <a:latin typeface="Cambria"/>
                <a:ea typeface="Cambria"/>
                <a:cs typeface="Cambria"/>
                <a:sym typeface="Cambria"/>
              </a:defRPr>
            </a:lvl3pPr>
            <a:lvl4pPr indent="-93344" lvl="3" marL="860425"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4pPr>
            <a:lvl5pPr indent="-101282" lvl="4" marL="1033462" marR="0" rtl="0" algn="l">
              <a:lnSpc>
                <a:spcPct val="90000"/>
              </a:lnSpc>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5pPr>
            <a:lvl6pPr indent="-97027" lvl="5" marL="1207008"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6pPr>
            <a:lvl7pPr indent="-92964" lvl="6" marL="1380744"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7pPr>
            <a:lvl8pPr indent="-101600" lvl="7" marL="1554480"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8pPr>
            <a:lvl9pPr indent="-97536" lvl="8" marL="1728216" marR="0" rtl="0" algn="l">
              <a:spcBef>
                <a:spcPts val="600"/>
              </a:spcBef>
              <a:buClr>
                <a:srgbClr val="979797"/>
              </a:buClr>
              <a:buSzPct val="80000"/>
              <a:buFont typeface="Arial"/>
              <a:buChar char="•"/>
              <a:defRPr b="0" i="0" sz="1600" u="none" cap="none" strike="noStrike">
                <a:solidFill>
                  <a:schemeClr val="dk1"/>
                </a:solidFill>
                <a:latin typeface="Cambria"/>
                <a:ea typeface="Cambria"/>
                <a:cs typeface="Cambria"/>
                <a:sym typeface="Cambria"/>
              </a:defRPr>
            </a:lvl9pPr>
          </a:lstStyle>
          <a:p/>
        </p:txBody>
      </p:sp>
      <p:sp>
        <p:nvSpPr>
          <p:cNvPr id="96" name="Shape 96"/>
          <p:cNvSpPr txBox="1"/>
          <p:nvPr>
            <p:ph idx="10" type="dt"/>
          </p:nvPr>
        </p:nvSpPr>
        <p:spPr>
          <a:xfrm>
            <a:off x="8228010" y="6400800"/>
            <a:ext cx="1548600" cy="276300"/>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97" name="Shape 97"/>
          <p:cNvSpPr txBox="1"/>
          <p:nvPr>
            <p:ph idx="11" type="ftr"/>
          </p:nvPr>
        </p:nvSpPr>
        <p:spPr>
          <a:xfrm>
            <a:off x="1522412" y="6400800"/>
            <a:ext cx="5954700" cy="276300"/>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dk1"/>
                </a:solidFill>
                <a:latin typeface="Cambria"/>
                <a:ea typeface="Cambria"/>
                <a:cs typeface="Cambria"/>
                <a:sym typeface="Cambria"/>
              </a:defRPr>
            </a:lvl1pPr>
            <a:lvl2pPr indent="0" lvl="1" marL="457200" marR="0" rtl="0" algn="l">
              <a:spcBef>
                <a:spcPts val="0"/>
              </a:spcBef>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None/>
              <a:defRPr b="0" i="0" sz="1800" u="none" cap="none" strike="noStrike">
                <a:solidFill>
                  <a:schemeClr val="dk1"/>
                </a:solidFill>
                <a:latin typeface="Cambria"/>
                <a:ea typeface="Cambria"/>
                <a:cs typeface="Cambria"/>
                <a:sym typeface="Cambria"/>
              </a:defRPr>
            </a:lvl9pPr>
          </a:lstStyle>
          <a:p/>
        </p:txBody>
      </p:sp>
      <p:sp>
        <p:nvSpPr>
          <p:cNvPr id="98" name="Shape 98"/>
          <p:cNvSpPr txBox="1"/>
          <p:nvPr>
            <p:ph idx="12" type="sldNum"/>
          </p:nvPr>
        </p:nvSpPr>
        <p:spPr>
          <a:xfrm>
            <a:off x="10285410" y="6400800"/>
            <a:ext cx="1066800" cy="2763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mbria"/>
                <a:ea typeface="Cambria"/>
                <a:cs typeface="Cambria"/>
                <a:sym typeface="Cambria"/>
              </a:rPr>
              <a:t>‹#›</a:t>
            </a:fld>
          </a:p>
        </p:txBody>
      </p:sp>
      <p:pic>
        <p:nvPicPr>
          <p:cNvPr id="99" name="Shape 99"/>
          <p:cNvPicPr preferRelativeResize="0"/>
          <p:nvPr/>
        </p:nvPicPr>
        <p:blipFill rotWithShape="1">
          <a:blip r:embed="rId1">
            <a:alphaModFix/>
          </a:blip>
          <a:srcRect b="0" l="0" r="0" t="0"/>
          <a:stretch/>
        </p:blipFill>
        <p:spPr>
          <a:xfrm>
            <a:off x="1" y="0"/>
            <a:ext cx="1065300" cy="6858000"/>
          </a:xfrm>
          <a:prstGeom prst="rect">
            <a:avLst/>
          </a:prstGeom>
          <a:noFill/>
          <a:ln>
            <a:noFill/>
          </a:ln>
        </p:spPr>
      </p:pic>
      <p:sp>
        <p:nvSpPr>
          <p:cNvPr id="100" name="Shape 100"/>
          <p:cNvSpPr/>
          <p:nvPr/>
        </p:nvSpPr>
        <p:spPr>
          <a:xfrm>
            <a:off x="1" y="0"/>
            <a:ext cx="1065300" cy="6858000"/>
          </a:xfrm>
          <a:prstGeom prst="rect">
            <a:avLst/>
          </a:prstGeom>
          <a:gradFill>
            <a:gsLst>
              <a:gs pos="0">
                <a:srgbClr val="000000">
                  <a:alpha val="0"/>
                </a:srgbClr>
              </a:gs>
              <a:gs pos="75000">
                <a:srgbClr val="000000">
                  <a:alpha val="0"/>
                </a:srgbClr>
              </a:gs>
              <a:gs pos="100000">
                <a:srgbClr val="000000">
                  <a:alpha val="24705"/>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indianresearchjournals.com/pdf/APJMMR/2013/July/13.pd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4.png"/><Relationship Id="rId4" Type="http://schemas.openxmlformats.org/officeDocument/2006/relationships/image" Target="../media/image10.png"/><Relationship Id="rId9" Type="http://schemas.openxmlformats.org/officeDocument/2006/relationships/image" Target="../media/image09.png"/><Relationship Id="rId5" Type="http://schemas.openxmlformats.org/officeDocument/2006/relationships/image" Target="../media/image03.png"/><Relationship Id="rId6" Type="http://schemas.openxmlformats.org/officeDocument/2006/relationships/image" Target="../media/image05.png"/><Relationship Id="rId7" Type="http://schemas.openxmlformats.org/officeDocument/2006/relationships/image" Target="../media/image06.png"/><Relationship Id="rId8" Type="http://schemas.openxmlformats.org/officeDocument/2006/relationships/image" Target="../media/image0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ctrTitle"/>
          </p:nvPr>
        </p:nvSpPr>
        <p:spPr>
          <a:xfrm>
            <a:off x="1520824" y="1600200"/>
            <a:ext cx="5945188" cy="3048000"/>
          </a:xfrm>
          <a:prstGeom prst="rect">
            <a:avLst/>
          </a:prstGeom>
          <a:noFill/>
          <a:ln>
            <a:noFill/>
          </a:ln>
        </p:spPr>
        <p:txBody>
          <a:bodyPr anchorCtr="0" anchor="b" bIns="45700" lIns="91425" rIns="91425" tIns="45700">
            <a:noAutofit/>
          </a:bodyPr>
          <a:lstStyle/>
          <a:p>
            <a:pPr indent="0" lvl="0" marL="0" marR="0" rtl="0" algn="l">
              <a:lnSpc>
                <a:spcPct val="80000"/>
              </a:lnSpc>
              <a:spcBef>
                <a:spcPts val="0"/>
              </a:spcBef>
              <a:buClr>
                <a:schemeClr val="dk1"/>
              </a:buClr>
              <a:buSzPct val="25000"/>
              <a:buFont typeface="Cambria"/>
              <a:buNone/>
            </a:pPr>
            <a:r>
              <a:rPr b="0" i="0" lang="en-US" sz="6600" u="none" cap="none" strike="noStrike">
                <a:solidFill>
                  <a:schemeClr val="dk1"/>
                </a:solidFill>
                <a:latin typeface="Cambria"/>
                <a:ea typeface="Cambria"/>
                <a:cs typeface="Cambria"/>
                <a:sym typeface="Cambria"/>
              </a:rPr>
              <a:t>Public Vs Private Banks</a:t>
            </a:r>
          </a:p>
        </p:txBody>
      </p:sp>
      <p:sp>
        <p:nvSpPr>
          <p:cNvPr id="182" name="Shape 182"/>
          <p:cNvSpPr txBox="1"/>
          <p:nvPr>
            <p:ph idx="1" type="subTitle"/>
          </p:nvPr>
        </p:nvSpPr>
        <p:spPr>
          <a:xfrm>
            <a:off x="1520825" y="4898571"/>
            <a:ext cx="5945187" cy="1270452"/>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rgbClr val="979797"/>
              </a:buClr>
              <a:buSzPct val="25000"/>
              <a:buFont typeface="Arial"/>
              <a:buNone/>
            </a:pPr>
            <a:r>
              <a:rPr b="0" i="0" lang="en-US" sz="2800" u="none" cap="none" strike="noStrike">
                <a:solidFill>
                  <a:schemeClr val="accent1"/>
                </a:solidFill>
                <a:latin typeface="Cambria"/>
                <a:ea typeface="Cambria"/>
                <a:cs typeface="Cambria"/>
                <a:sym typeface="Cambria"/>
              </a:rPr>
              <a:t>Project 3</a:t>
            </a:r>
          </a:p>
          <a:p>
            <a:pPr indent="0" lvl="0" marL="0" marR="0" rtl="0" algn="l">
              <a:lnSpc>
                <a:spcPct val="90000"/>
              </a:lnSpc>
              <a:spcBef>
                <a:spcPts val="0"/>
              </a:spcBef>
              <a:spcAft>
                <a:spcPts val="0"/>
              </a:spcAft>
              <a:buClr>
                <a:srgbClr val="979797"/>
              </a:buClr>
              <a:buSzPct val="25000"/>
              <a:buFont typeface="Arial"/>
              <a:buNone/>
            </a:pPr>
            <a:r>
              <a:rPr b="0" i="0" lang="en-US" sz="2800" u="none" cap="none" strike="noStrike">
                <a:solidFill>
                  <a:schemeClr val="accent1"/>
                </a:solidFill>
                <a:latin typeface="Cambria"/>
                <a:ea typeface="Cambria"/>
                <a:cs typeface="Cambria"/>
                <a:sym typeface="Cambria"/>
              </a:rPr>
              <a:t>Group 6</a:t>
            </a:r>
          </a:p>
          <a:p>
            <a:pPr indent="0" lvl="0" marL="0" marR="0" rtl="0" algn="l">
              <a:lnSpc>
                <a:spcPct val="90000"/>
              </a:lnSpc>
              <a:spcBef>
                <a:spcPts val="0"/>
              </a:spcBef>
              <a:buClr>
                <a:srgbClr val="979797"/>
              </a:buClr>
              <a:buSzPct val="25000"/>
              <a:buFont typeface="Arial"/>
              <a:buNone/>
            </a:pPr>
            <a:r>
              <a:rPr b="0" i="0" lang="en-US" sz="2800" u="none" cap="none" strike="noStrike">
                <a:solidFill>
                  <a:schemeClr val="accent1"/>
                </a:solidFill>
                <a:latin typeface="Cambria"/>
                <a:ea typeface="Cambria"/>
                <a:cs typeface="Cambria"/>
                <a:sym typeface="Cambria"/>
              </a:rPr>
              <a:t>Subject: Economics</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1641157" y="304800"/>
            <a:ext cx="10515599" cy="1325562"/>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Times New Roman"/>
              <a:buNone/>
            </a:pPr>
            <a:r>
              <a:rPr b="1" i="0" lang="en-US" sz="3600" u="none" cap="none" strike="noStrike">
                <a:solidFill>
                  <a:schemeClr val="accent1"/>
                </a:solidFill>
                <a:latin typeface="Times New Roman"/>
                <a:ea typeface="Times New Roman"/>
                <a:cs typeface="Times New Roman"/>
                <a:sym typeface="Times New Roman"/>
              </a:rPr>
              <a:t>Demerits, Limitations - Bank nationalization in India</a:t>
            </a:r>
          </a:p>
        </p:txBody>
      </p:sp>
      <p:sp>
        <p:nvSpPr>
          <p:cNvPr id="249" name="Shape 249"/>
          <p:cNvSpPr txBox="1"/>
          <p:nvPr>
            <p:ph idx="1" type="body"/>
          </p:nvPr>
        </p:nvSpPr>
        <p:spPr>
          <a:xfrm>
            <a:off x="1522412" y="2286000"/>
            <a:ext cx="10515599" cy="4351338"/>
          </a:xfrm>
          <a:prstGeom prst="rect">
            <a:avLst/>
          </a:prstGeom>
          <a:noFill/>
          <a:ln>
            <a:noFill/>
          </a:ln>
        </p:spPr>
        <p:txBody>
          <a:bodyPr anchorCtr="0" anchor="t" bIns="45700" lIns="91425" rIns="91425" tIns="45700">
            <a:noAutofit/>
          </a:bodyPr>
          <a:lstStyle/>
          <a:p>
            <a:pPr indent="-368300" lvl="0" marL="457200" marR="0" rtl="0" algn="l">
              <a:lnSpc>
                <a:spcPct val="90000"/>
              </a:lnSpc>
              <a:spcBef>
                <a:spcPts val="0"/>
              </a:spcBef>
              <a:spcAft>
                <a:spcPts val="0"/>
              </a:spcAft>
              <a:buClr>
                <a:schemeClr val="dk1"/>
              </a:buClr>
              <a:buSzPct val="100000"/>
              <a:buFont typeface="Cambria"/>
            </a:pPr>
            <a:r>
              <a:rPr b="0" i="0" lang="en-US" sz="2200" u="none" cap="none" strike="noStrike">
                <a:solidFill>
                  <a:schemeClr val="dk1"/>
                </a:solidFill>
              </a:rPr>
              <a:t>The reasons were obvious lethargic working, lack of accountability, lack of profit motive, political interference, etc.</a:t>
            </a:r>
          </a:p>
          <a:p>
            <a:pPr indent="-368300" lvl="0" marL="457200" marR="0" rtl="0" algn="l">
              <a:lnSpc>
                <a:spcPct val="90000"/>
              </a:lnSpc>
              <a:spcBef>
                <a:spcPts val="0"/>
              </a:spcBef>
              <a:spcAft>
                <a:spcPts val="0"/>
              </a:spcAft>
              <a:buClr>
                <a:schemeClr val="dk1"/>
              </a:buClr>
              <a:buSzPct val="100000"/>
              <a:buFont typeface="Cambria"/>
            </a:pPr>
            <a:r>
              <a:rPr i="0" lang="en-US" sz="2200" u="none" cap="none" strike="noStrike">
                <a:solidFill>
                  <a:schemeClr val="dk1"/>
                </a:solidFill>
              </a:rPr>
              <a:t>Inadequate banking facilities </a:t>
            </a:r>
          </a:p>
          <a:p>
            <a:pPr indent="-368300" lvl="0" marL="457200" marR="0" rtl="0" algn="l">
              <a:lnSpc>
                <a:spcPct val="90000"/>
              </a:lnSpc>
              <a:spcBef>
                <a:spcPts val="1800"/>
              </a:spcBef>
              <a:spcAft>
                <a:spcPts val="0"/>
              </a:spcAft>
              <a:buClr>
                <a:schemeClr val="dk1"/>
              </a:buClr>
              <a:buSzPct val="100000"/>
              <a:buFont typeface="Cambria"/>
            </a:pPr>
            <a:r>
              <a:rPr i="0" lang="en-US" sz="2200" u="none" cap="none" strike="noStrike">
                <a:solidFill>
                  <a:schemeClr val="dk1"/>
                </a:solidFill>
              </a:rPr>
              <a:t>Limited resources mobilized and allocated</a:t>
            </a:r>
          </a:p>
          <a:p>
            <a:pPr indent="-368300" lvl="0" marL="457200" marR="0" rtl="0" algn="l">
              <a:lnSpc>
                <a:spcPct val="90000"/>
              </a:lnSpc>
              <a:spcBef>
                <a:spcPts val="1800"/>
              </a:spcBef>
              <a:spcAft>
                <a:spcPts val="0"/>
              </a:spcAft>
              <a:buClr>
                <a:schemeClr val="dk1"/>
              </a:buClr>
              <a:buSzPct val="100000"/>
              <a:buFont typeface="Cambria"/>
            </a:pPr>
            <a:r>
              <a:rPr lang="en-US" sz="2200"/>
              <a:t>Lowered efficiency and profits</a:t>
            </a:r>
          </a:p>
          <a:p>
            <a:pPr indent="-368300" lvl="0" marL="457200" marR="0" rtl="0" algn="l">
              <a:lnSpc>
                <a:spcPct val="90000"/>
              </a:lnSpc>
              <a:spcBef>
                <a:spcPts val="1800"/>
              </a:spcBef>
              <a:spcAft>
                <a:spcPts val="0"/>
              </a:spcAft>
              <a:buClr>
                <a:schemeClr val="dk1"/>
              </a:buClr>
              <a:buSzPct val="100000"/>
              <a:buFont typeface="Cambria"/>
            </a:pPr>
            <a:r>
              <a:rPr lang="en-US" sz="2200"/>
              <a:t>Increased expenditure </a:t>
            </a:r>
          </a:p>
          <a:p>
            <a:pPr indent="-368300" lvl="0" marL="457200" marR="0" rtl="0" algn="l">
              <a:lnSpc>
                <a:spcPct val="90000"/>
              </a:lnSpc>
              <a:spcBef>
                <a:spcPts val="1800"/>
              </a:spcBef>
              <a:spcAft>
                <a:spcPts val="0"/>
              </a:spcAft>
              <a:buClr>
                <a:schemeClr val="dk1"/>
              </a:buClr>
              <a:buSzPct val="100000"/>
              <a:buFont typeface="Cambria"/>
            </a:pPr>
            <a:r>
              <a:rPr lang="en-US" sz="2200"/>
              <a:t>Political and Administrative Inference </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p:nvPr/>
        </p:nvSpPr>
        <p:spPr>
          <a:xfrm>
            <a:off x="4418012" y="685800"/>
            <a:ext cx="4416594"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3600">
                <a:solidFill>
                  <a:schemeClr val="accent1"/>
                </a:solidFill>
                <a:latin typeface="Times New Roman"/>
                <a:ea typeface="Times New Roman"/>
                <a:cs typeface="Times New Roman"/>
                <a:sym typeface="Times New Roman"/>
              </a:rPr>
              <a:t>Private Sector Banks</a:t>
            </a:r>
          </a:p>
        </p:txBody>
      </p:sp>
      <p:pic>
        <p:nvPicPr>
          <p:cNvPr id="255" name="Shape 255"/>
          <p:cNvPicPr preferRelativeResize="0"/>
          <p:nvPr/>
        </p:nvPicPr>
        <p:blipFill>
          <a:blip r:embed="rId3">
            <a:alphaModFix/>
          </a:blip>
          <a:stretch>
            <a:fillRect/>
          </a:stretch>
        </p:blipFill>
        <p:spPr>
          <a:xfrm>
            <a:off x="1119675" y="1332125"/>
            <a:ext cx="3426649" cy="2131650"/>
          </a:xfrm>
          <a:prstGeom prst="rect">
            <a:avLst/>
          </a:prstGeom>
          <a:noFill/>
          <a:ln>
            <a:noFill/>
          </a:ln>
        </p:spPr>
      </p:pic>
      <p:pic>
        <p:nvPicPr>
          <p:cNvPr id="256" name="Shape 256"/>
          <p:cNvPicPr preferRelativeResize="0"/>
          <p:nvPr/>
        </p:nvPicPr>
        <p:blipFill>
          <a:blip r:embed="rId4">
            <a:alphaModFix/>
          </a:blip>
          <a:stretch>
            <a:fillRect/>
          </a:stretch>
        </p:blipFill>
        <p:spPr>
          <a:xfrm>
            <a:off x="4417999" y="1672175"/>
            <a:ext cx="3698574" cy="1183549"/>
          </a:xfrm>
          <a:prstGeom prst="rect">
            <a:avLst/>
          </a:prstGeom>
          <a:noFill/>
          <a:ln>
            <a:noFill/>
          </a:ln>
        </p:spPr>
      </p:pic>
      <p:pic>
        <p:nvPicPr>
          <p:cNvPr id="257" name="Shape 257"/>
          <p:cNvPicPr preferRelativeResize="0"/>
          <p:nvPr/>
        </p:nvPicPr>
        <p:blipFill>
          <a:blip r:embed="rId5">
            <a:alphaModFix/>
          </a:blip>
          <a:stretch>
            <a:fillRect/>
          </a:stretch>
        </p:blipFill>
        <p:spPr>
          <a:xfrm>
            <a:off x="8205548" y="1356100"/>
            <a:ext cx="3698574" cy="2083704"/>
          </a:xfrm>
          <a:prstGeom prst="rect">
            <a:avLst/>
          </a:prstGeom>
          <a:noFill/>
          <a:ln>
            <a:noFill/>
          </a:ln>
        </p:spPr>
      </p:pic>
      <p:pic>
        <p:nvPicPr>
          <p:cNvPr id="258" name="Shape 258"/>
          <p:cNvPicPr preferRelativeResize="0"/>
          <p:nvPr/>
        </p:nvPicPr>
        <p:blipFill>
          <a:blip r:embed="rId6">
            <a:alphaModFix/>
          </a:blip>
          <a:stretch>
            <a:fillRect/>
          </a:stretch>
        </p:blipFill>
        <p:spPr>
          <a:xfrm>
            <a:off x="1539537" y="3314775"/>
            <a:ext cx="2724150" cy="1085850"/>
          </a:xfrm>
          <a:prstGeom prst="rect">
            <a:avLst/>
          </a:prstGeom>
          <a:noFill/>
          <a:ln>
            <a:noFill/>
          </a:ln>
        </p:spPr>
      </p:pic>
      <p:pic>
        <p:nvPicPr>
          <p:cNvPr id="259" name="Shape 259"/>
          <p:cNvPicPr preferRelativeResize="0"/>
          <p:nvPr/>
        </p:nvPicPr>
        <p:blipFill>
          <a:blip r:embed="rId7">
            <a:alphaModFix/>
          </a:blip>
          <a:stretch>
            <a:fillRect/>
          </a:stretch>
        </p:blipFill>
        <p:spPr>
          <a:xfrm>
            <a:off x="4757712" y="3500500"/>
            <a:ext cx="2381250" cy="714375"/>
          </a:xfrm>
          <a:prstGeom prst="rect">
            <a:avLst/>
          </a:prstGeom>
          <a:noFill/>
          <a:ln>
            <a:noFill/>
          </a:ln>
        </p:spPr>
      </p:pic>
      <p:pic>
        <p:nvPicPr>
          <p:cNvPr id="260" name="Shape 260"/>
          <p:cNvPicPr preferRelativeResize="0"/>
          <p:nvPr/>
        </p:nvPicPr>
        <p:blipFill>
          <a:blip r:embed="rId8">
            <a:alphaModFix/>
          </a:blip>
          <a:stretch>
            <a:fillRect/>
          </a:stretch>
        </p:blipFill>
        <p:spPr>
          <a:xfrm>
            <a:off x="7632999" y="3500500"/>
            <a:ext cx="4499975" cy="922500"/>
          </a:xfrm>
          <a:prstGeom prst="rect">
            <a:avLst/>
          </a:prstGeom>
          <a:noFill/>
          <a:ln>
            <a:noFill/>
          </a:ln>
        </p:spPr>
      </p:pic>
      <p:pic>
        <p:nvPicPr>
          <p:cNvPr id="261" name="Shape 261"/>
          <p:cNvPicPr preferRelativeResize="0"/>
          <p:nvPr/>
        </p:nvPicPr>
        <p:blipFill>
          <a:blip r:embed="rId9">
            <a:alphaModFix/>
          </a:blip>
          <a:stretch>
            <a:fillRect/>
          </a:stretch>
        </p:blipFill>
        <p:spPr>
          <a:xfrm>
            <a:off x="1235461" y="5051652"/>
            <a:ext cx="3332327" cy="1508096"/>
          </a:xfrm>
          <a:prstGeom prst="rect">
            <a:avLst/>
          </a:prstGeom>
          <a:noFill/>
          <a:ln>
            <a:noFill/>
          </a:ln>
        </p:spPr>
      </p:pic>
      <p:pic>
        <p:nvPicPr>
          <p:cNvPr id="262" name="Shape 262"/>
          <p:cNvPicPr preferRelativeResize="0"/>
          <p:nvPr/>
        </p:nvPicPr>
        <p:blipFill>
          <a:blip r:embed="rId10">
            <a:alphaModFix/>
          </a:blip>
          <a:stretch>
            <a:fillRect/>
          </a:stretch>
        </p:blipFill>
        <p:spPr>
          <a:xfrm>
            <a:off x="4546329" y="5131125"/>
            <a:ext cx="3710162" cy="1349150"/>
          </a:xfrm>
          <a:prstGeom prst="rect">
            <a:avLst/>
          </a:prstGeom>
          <a:noFill/>
          <a:ln>
            <a:noFill/>
          </a:ln>
        </p:spPr>
      </p:pic>
      <p:pic>
        <p:nvPicPr>
          <p:cNvPr id="263" name="Shape 263"/>
          <p:cNvPicPr preferRelativeResize="0"/>
          <p:nvPr/>
        </p:nvPicPr>
        <p:blipFill>
          <a:blip r:embed="rId11">
            <a:alphaModFix/>
          </a:blip>
          <a:stretch>
            <a:fillRect/>
          </a:stretch>
        </p:blipFill>
        <p:spPr>
          <a:xfrm>
            <a:off x="8361062" y="5200850"/>
            <a:ext cx="3771900" cy="1209675"/>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1903411" y="228600"/>
            <a:ext cx="10515599" cy="1325562"/>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Times New Roman"/>
              <a:buNone/>
            </a:pPr>
            <a:r>
              <a:rPr b="1" i="0" lang="en-US" sz="3600" u="none" cap="none" strike="noStrike">
                <a:solidFill>
                  <a:schemeClr val="accent1"/>
                </a:solidFill>
                <a:latin typeface="Times New Roman"/>
                <a:ea typeface="Times New Roman"/>
                <a:cs typeface="Times New Roman"/>
                <a:sym typeface="Times New Roman"/>
              </a:rPr>
              <a:t>Emergence of Private Sector bank in India </a:t>
            </a:r>
          </a:p>
        </p:txBody>
      </p:sp>
      <p:sp>
        <p:nvSpPr>
          <p:cNvPr id="269" name="Shape 269"/>
          <p:cNvSpPr txBox="1"/>
          <p:nvPr>
            <p:ph idx="1" type="body"/>
          </p:nvPr>
        </p:nvSpPr>
        <p:spPr>
          <a:xfrm>
            <a:off x="1370012" y="1981200"/>
            <a:ext cx="10515599" cy="4351338"/>
          </a:xfrm>
          <a:prstGeom prst="rect">
            <a:avLst/>
          </a:prstGeom>
          <a:noFill/>
          <a:ln>
            <a:noFill/>
          </a:ln>
        </p:spPr>
        <p:txBody>
          <a:bodyPr anchorCtr="0" anchor="t" bIns="45700" lIns="91425" rIns="91425" tIns="45700">
            <a:noAutofit/>
          </a:bodyPr>
          <a:lstStyle/>
          <a:p>
            <a:pPr indent="-355600" lvl="0" marL="457200" marR="0" rtl="0" algn="l">
              <a:lnSpc>
                <a:spcPct val="90000"/>
              </a:lnSpc>
              <a:spcBef>
                <a:spcPts val="0"/>
              </a:spcBef>
              <a:spcAft>
                <a:spcPts val="0"/>
              </a:spcAft>
              <a:buClr>
                <a:schemeClr val="dk1"/>
              </a:buClr>
              <a:buSzPct val="100000"/>
              <a:buFont typeface="Cambria"/>
            </a:pPr>
            <a:r>
              <a:rPr b="0" i="0" lang="en-US" sz="2000" u="none" cap="none" strike="noStrike">
                <a:solidFill>
                  <a:schemeClr val="dk1"/>
                </a:solidFill>
              </a:rPr>
              <a:t>Banking in India has been dominated by public sector banks since the 1969 when all major banks were nationalized by the Indian government. However, since liberalization in government banking policy in the 1990s, old and new private sector banks have re-emerged. </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Private Sector Banks</a:t>
            </a:r>
          </a:p>
        </p:txBody>
      </p:sp>
      <p:sp>
        <p:nvSpPr>
          <p:cNvPr id="276" name="Shape 276"/>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228600" lvl="0" marL="457200" rtl="0">
              <a:spcBef>
                <a:spcPts val="0"/>
              </a:spcBef>
            </a:pPr>
            <a:r>
              <a:rPr lang="en-US"/>
              <a:t>A major part of Indian Banking System</a:t>
            </a:r>
          </a:p>
          <a:p>
            <a:pPr indent="-228600" lvl="0" marL="457200" rtl="0">
              <a:spcBef>
                <a:spcPts val="0"/>
              </a:spcBef>
            </a:pPr>
            <a:r>
              <a:rPr lang="en-US"/>
              <a:t>Significant parts of stake or equity are held by the private shareholders and not by government</a:t>
            </a:r>
          </a:p>
          <a:p>
            <a:pPr indent="-228600" lvl="0" marL="457200">
              <a:spcBef>
                <a:spcPts val="0"/>
              </a:spcBef>
            </a:pPr>
            <a:r>
              <a:rPr lang="en-US"/>
              <a:t>The private sector banks are split into two groups by financial regulators in India, </a:t>
            </a:r>
            <a:r>
              <a:rPr b="1" lang="en-US"/>
              <a:t>old</a:t>
            </a:r>
            <a:r>
              <a:rPr lang="en-US"/>
              <a:t> and </a:t>
            </a:r>
            <a:r>
              <a:rPr b="1" lang="en-US"/>
              <a:t>new</a:t>
            </a:r>
            <a:r>
              <a:rPr lang="en-US"/>
              <a:t>.</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Old-Private Sector Banks</a:t>
            </a:r>
          </a:p>
        </p:txBody>
      </p:sp>
      <p:sp>
        <p:nvSpPr>
          <p:cNvPr id="283" name="Shape 283"/>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355600" lvl="0" marL="457200" rtl="0">
              <a:spcBef>
                <a:spcPts val="0"/>
              </a:spcBef>
              <a:buSzPct val="100000"/>
            </a:pPr>
            <a:r>
              <a:rPr lang="en-US" sz="2000"/>
              <a:t>The banks, which were not nationalized at the time of bank nationalization that took place during </a:t>
            </a:r>
            <a:r>
              <a:rPr b="1" lang="en-US" sz="2000"/>
              <a:t>1969 and 1980</a:t>
            </a:r>
            <a:r>
              <a:rPr lang="en-US" sz="2000"/>
              <a:t> are known to be the old private-sector banks.</a:t>
            </a:r>
          </a:p>
          <a:p>
            <a:pPr indent="-355600" lvl="0" marL="457200" rtl="0">
              <a:spcBef>
                <a:spcPts val="0"/>
              </a:spcBef>
              <a:buSzPct val="100000"/>
            </a:pPr>
            <a:r>
              <a:rPr lang="en-US" sz="2000"/>
              <a:t>They were not nationalized due their small size or regional focus</a:t>
            </a:r>
          </a:p>
          <a:p>
            <a:pPr indent="-355600" lvl="0" marL="457200" rtl="0">
              <a:spcBef>
                <a:spcPts val="0"/>
              </a:spcBef>
              <a:buSzPct val="100000"/>
            </a:pPr>
            <a:r>
              <a:rPr lang="en-US" sz="2000"/>
              <a:t>I.E. </a:t>
            </a:r>
          </a:p>
          <a:p>
            <a:pPr indent="-355600" lvl="1" marL="914400" rtl="0">
              <a:spcBef>
                <a:spcPts val="0"/>
              </a:spcBef>
              <a:buSzPct val="100000"/>
            </a:pPr>
            <a:r>
              <a:rPr lang="en-US"/>
              <a:t>City Union Bank</a:t>
            </a:r>
          </a:p>
          <a:p>
            <a:pPr indent="-228600" lvl="1" marL="914400" rtl="0">
              <a:spcBef>
                <a:spcPts val="0"/>
              </a:spcBef>
            </a:pPr>
            <a:r>
              <a:rPr lang="en-US"/>
              <a:t>Federal Bank</a:t>
            </a:r>
          </a:p>
          <a:p>
            <a:pPr indent="-228600" lvl="1" marL="914400" rtl="0">
              <a:spcBef>
                <a:spcPts val="0"/>
              </a:spcBef>
            </a:pPr>
            <a:r>
              <a:rPr lang="en-US"/>
              <a:t>ING Vyasya Bank</a:t>
            </a:r>
          </a:p>
          <a:p>
            <a:pPr indent="-228600" lvl="1" marL="914400" rtl="0">
              <a:spcBef>
                <a:spcPts val="0"/>
              </a:spcBef>
            </a:pPr>
            <a:r>
              <a:rPr lang="en-US"/>
              <a:t>Jammu and Kashmir Bank</a:t>
            </a:r>
          </a:p>
          <a:p>
            <a:pPr indent="-228600" lvl="1" marL="914400" rtl="0">
              <a:spcBef>
                <a:spcPts val="0"/>
              </a:spcBef>
            </a:pPr>
            <a:r>
              <a:rPr lang="en-US"/>
              <a:t>South Indian Bank</a:t>
            </a:r>
          </a:p>
          <a:p>
            <a:pPr indent="-228600" lvl="1" marL="914400" rtl="0">
              <a:spcBef>
                <a:spcPts val="0"/>
              </a:spcBef>
            </a:pPr>
            <a:r>
              <a:rPr lang="en-US"/>
              <a:t>Federal Bank</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New Private Sector Banks	</a:t>
            </a:r>
          </a:p>
        </p:txBody>
      </p:sp>
      <p:sp>
        <p:nvSpPr>
          <p:cNvPr id="290" name="Shape 290"/>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355600" lvl="0" marL="457200" rtl="0">
              <a:spcBef>
                <a:spcPts val="0"/>
              </a:spcBef>
              <a:buSzPct val="100000"/>
            </a:pPr>
            <a:r>
              <a:rPr lang="en-US" sz="2000"/>
              <a:t>Banks, which came in operation after 1991, with the introduction of economic reforms and financial sector reforms are called "new private-sector banks"</a:t>
            </a:r>
          </a:p>
          <a:p>
            <a:pPr indent="-355600" lvl="0" marL="457200" rtl="0">
              <a:spcBef>
                <a:spcPts val="0"/>
              </a:spcBef>
              <a:buSzPct val="100000"/>
            </a:pPr>
            <a:r>
              <a:rPr lang="en-US" sz="2000"/>
              <a:t>Criteria of establishment</a:t>
            </a:r>
          </a:p>
          <a:p>
            <a:pPr indent="-355600" lvl="1" marL="914400" rtl="0">
              <a:spcBef>
                <a:spcPts val="0"/>
              </a:spcBef>
              <a:buSzPct val="100000"/>
            </a:pPr>
            <a:r>
              <a:rPr lang="en-US"/>
              <a:t>Bank should have min. net worth Rs. 200 Crores</a:t>
            </a:r>
          </a:p>
          <a:p>
            <a:pPr indent="-228600" lvl="1" marL="914400" rtl="0">
              <a:spcBef>
                <a:spcPts val="0"/>
              </a:spcBef>
            </a:pPr>
            <a:r>
              <a:rPr lang="en-US"/>
              <a:t>promoters holding should be &gt;25%</a:t>
            </a:r>
          </a:p>
          <a:p>
            <a:pPr indent="-228600" lvl="1" marL="914400" rtl="0">
              <a:spcBef>
                <a:spcPts val="0"/>
              </a:spcBef>
            </a:pPr>
            <a:r>
              <a:rPr lang="en-US"/>
              <a:t>Bank should offer shares to public within 3 years</a:t>
            </a:r>
          </a:p>
          <a:p>
            <a:pPr indent="-355600" lvl="0" marL="457200" rtl="0">
              <a:spcBef>
                <a:spcPts val="0"/>
              </a:spcBef>
              <a:buSzPct val="100000"/>
            </a:pPr>
            <a:r>
              <a:rPr lang="en-US" sz="2000"/>
              <a:t>I.E.</a:t>
            </a:r>
          </a:p>
          <a:p>
            <a:pPr indent="-355600" lvl="1" marL="914400" rtl="0">
              <a:spcBef>
                <a:spcPts val="0"/>
              </a:spcBef>
              <a:buSzPct val="100000"/>
            </a:pPr>
            <a:r>
              <a:rPr lang="en-US"/>
              <a:t>Axis Bank</a:t>
            </a:r>
          </a:p>
          <a:p>
            <a:pPr indent="-228600" lvl="1" marL="914400" rtl="0">
              <a:spcBef>
                <a:spcPts val="0"/>
              </a:spcBef>
            </a:pPr>
            <a:r>
              <a:rPr lang="en-US"/>
              <a:t>Bank of Punjab</a:t>
            </a:r>
          </a:p>
          <a:p>
            <a:pPr indent="-228600" lvl="1" marL="914400" rtl="0">
              <a:spcBef>
                <a:spcPts val="0"/>
              </a:spcBef>
            </a:pPr>
            <a:r>
              <a:rPr lang="en-US"/>
              <a:t>ICICI Bank</a:t>
            </a:r>
          </a:p>
          <a:p>
            <a:pPr indent="-228600" lvl="1" marL="914400" rtl="0">
              <a:spcBef>
                <a:spcPts val="0"/>
              </a:spcBef>
            </a:pPr>
            <a:r>
              <a:rPr lang="en-US"/>
              <a:t>IndusInd Bank</a:t>
            </a:r>
          </a:p>
          <a:p>
            <a:pPr indent="-228600" lvl="1" marL="914400" rtl="0">
              <a:spcBef>
                <a:spcPts val="0"/>
              </a:spcBef>
            </a:pPr>
            <a:r>
              <a:rPr lang="en-US"/>
              <a:t>Yes Bank</a:t>
            </a:r>
          </a:p>
          <a:p>
            <a:pPr indent="-228600" lvl="1" marL="914400" rtl="0">
              <a:spcBef>
                <a:spcPts val="0"/>
              </a:spcBef>
            </a:pPr>
            <a:r>
              <a:rPr lang="en-US"/>
              <a:t>HDFC bank</a:t>
            </a:r>
          </a:p>
          <a:p>
            <a:pPr indent="0" lvl="0" marL="0">
              <a:spcBef>
                <a:spcPts val="0"/>
              </a:spcBef>
              <a:buNone/>
            </a:pPr>
            <a:r>
              <a:t/>
            </a: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Objectives of Private Sector Banks</a:t>
            </a:r>
          </a:p>
        </p:txBody>
      </p:sp>
      <p:sp>
        <p:nvSpPr>
          <p:cNvPr id="297" name="Shape 297"/>
          <p:cNvSpPr txBox="1"/>
          <p:nvPr>
            <p:ph idx="1" type="body"/>
          </p:nvPr>
        </p:nvSpPr>
        <p:spPr>
          <a:xfrm>
            <a:off x="1522412" y="1981200"/>
            <a:ext cx="9829800" cy="4187700"/>
          </a:xfrm>
          <a:prstGeom prst="rect">
            <a:avLst/>
          </a:prstGeom>
        </p:spPr>
        <p:txBody>
          <a:bodyPr anchorCtr="0" anchor="t" bIns="91425" lIns="91425" rIns="91425" tIns="91425">
            <a:noAutofit/>
          </a:bodyPr>
          <a:lstStyle/>
          <a:p>
            <a:pPr lvl="0" rtl="0">
              <a:spcBef>
                <a:spcPts val="0"/>
              </a:spcBef>
              <a:buNone/>
            </a:pPr>
            <a:r>
              <a:rPr lang="en-US"/>
              <a:t>The main objective of a private sector bank is to earn its profit.</a:t>
            </a:r>
          </a:p>
          <a:p>
            <a:pPr indent="0" lvl="0" marL="121920">
              <a:spcBef>
                <a:spcPts val="0"/>
              </a:spcBef>
              <a:buNone/>
            </a:pPr>
            <a:r>
              <a:rPr lang="en-US"/>
              <a:t>They are also playing a part to improve economy too by helping the government to solves various issues of economy (not directly) .</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Pros and Cons of (Private vs Public) bank </a:t>
            </a:r>
          </a:p>
        </p:txBody>
      </p:sp>
      <p:sp>
        <p:nvSpPr>
          <p:cNvPr id="304" name="Shape 304"/>
          <p:cNvSpPr txBox="1"/>
          <p:nvPr/>
        </p:nvSpPr>
        <p:spPr>
          <a:xfrm>
            <a:off x="1522425" y="1282725"/>
            <a:ext cx="4494000" cy="5395200"/>
          </a:xfrm>
          <a:prstGeom prst="rect">
            <a:avLst/>
          </a:prstGeom>
          <a:noFill/>
          <a:ln>
            <a:noFill/>
          </a:ln>
        </p:spPr>
        <p:txBody>
          <a:bodyPr anchorCtr="0" anchor="ctr" bIns="91425" lIns="91425" rIns="91425" tIns="91425">
            <a:noAutofit/>
          </a:bodyPr>
          <a:lstStyle/>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More opportunities for promotion as the company grows. </a:t>
            </a:r>
          </a:p>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These jobs tend to pay higher. </a:t>
            </a:r>
          </a:p>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More prestige, and the private sector is supposedly more efficient. </a:t>
            </a:r>
          </a:p>
          <a:p>
            <a:pPr indent="-342900" lvl="0" marL="4572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Less bureaucracy</a:t>
            </a:r>
          </a:p>
          <a:p>
            <a:pPr indent="-342900" lvl="0" marL="4572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They are focused more in how to increase their own profit,rather than step up the country economy  </a:t>
            </a:r>
          </a:p>
        </p:txBody>
      </p:sp>
      <p:sp>
        <p:nvSpPr>
          <p:cNvPr id="305" name="Shape 305"/>
          <p:cNvSpPr txBox="1"/>
          <p:nvPr/>
        </p:nvSpPr>
        <p:spPr>
          <a:xfrm>
            <a:off x="7488275" y="2281000"/>
            <a:ext cx="4201800" cy="36165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06" name="Shape 306"/>
          <p:cNvSpPr txBox="1"/>
          <p:nvPr/>
        </p:nvSpPr>
        <p:spPr>
          <a:xfrm>
            <a:off x="6595175" y="1282725"/>
            <a:ext cx="5185500" cy="5998500"/>
          </a:xfrm>
          <a:prstGeom prst="rect">
            <a:avLst/>
          </a:prstGeom>
          <a:noFill/>
          <a:ln>
            <a:noFill/>
          </a:ln>
        </p:spPr>
        <p:txBody>
          <a:bodyPr anchorCtr="0" anchor="ctr" bIns="91425" lIns="91425" rIns="91425" tIns="91425">
            <a:noAutofit/>
          </a:bodyPr>
          <a:lstStyle/>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It’s determines the growth of a whole economy rather than just an individual’s company.</a:t>
            </a:r>
          </a:p>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 jobs tends to pay  comparatively lesser than private banks,due to less expectation from an individual.</a:t>
            </a:r>
          </a:p>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Not all public sector banks are that much efficient. </a:t>
            </a:r>
          </a:p>
          <a:p>
            <a:pPr indent="-342900" lvl="0" marL="4572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Comparatively more bureaucracy than Private sector bank </a:t>
            </a:r>
          </a:p>
          <a:p>
            <a:pPr indent="-342900" lvl="0" marL="4572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The same opposite thing follows the public sector bank  </a:t>
            </a:r>
          </a:p>
        </p:txBody>
      </p:sp>
      <p:cxnSp>
        <p:nvCxnSpPr>
          <p:cNvPr id="307" name="Shape 307"/>
          <p:cNvCxnSpPr/>
          <p:nvPr/>
        </p:nvCxnSpPr>
        <p:spPr>
          <a:xfrm>
            <a:off x="6507375" y="2131725"/>
            <a:ext cx="0" cy="38847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1522412" y="381000"/>
            <a:ext cx="9829800" cy="1219200"/>
          </a:xfrm>
          <a:prstGeom prst="rect">
            <a:avLst/>
          </a:prstGeom>
        </p:spPr>
        <p:txBody>
          <a:bodyPr anchorCtr="0" anchor="b"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a:spcBef>
                <a:spcPts val="0"/>
              </a:spcBef>
              <a:buClr>
                <a:schemeClr val="dk2"/>
              </a:buClr>
              <a:buSzPct val="30555"/>
              <a:buFont typeface="Arial"/>
              <a:buNone/>
            </a:pPr>
            <a:r>
              <a:rPr lang="en-US"/>
              <a:t>Pros and Cons of (Private vs Public) bank </a:t>
            </a:r>
          </a:p>
        </p:txBody>
      </p:sp>
      <p:sp>
        <p:nvSpPr>
          <p:cNvPr id="314" name="Shape 314"/>
          <p:cNvSpPr txBox="1"/>
          <p:nvPr/>
        </p:nvSpPr>
        <p:spPr>
          <a:xfrm>
            <a:off x="1522425" y="1391650"/>
            <a:ext cx="4494000" cy="5395200"/>
          </a:xfrm>
          <a:prstGeom prst="rect">
            <a:avLst/>
          </a:prstGeom>
          <a:noFill/>
          <a:ln>
            <a:noFill/>
          </a:ln>
        </p:spPr>
        <p:txBody>
          <a:bodyPr anchorCtr="0" anchor="ctr" bIns="91425" lIns="91425" rIns="91425" tIns="91425">
            <a:noAutofit/>
          </a:bodyPr>
          <a:lstStyle/>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Processing charges are higher. </a:t>
            </a:r>
          </a:p>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Interest rates are higher(One Attraction for the customers).</a:t>
            </a:r>
          </a:p>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Technological advancement. </a:t>
            </a:r>
          </a:p>
          <a:p>
            <a:pPr indent="-342900" lvl="0" marL="4572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Heavy prepayment charges,like in loans </a:t>
            </a:r>
          </a:p>
          <a:p>
            <a:pPr indent="-342900" lvl="0" marL="4572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Door to Door services have been provided by the private sector banks through their agents.</a:t>
            </a:r>
          </a:p>
          <a:p>
            <a:pPr indent="-342900" lvl="0" marL="4572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As the management is totally under the hands of a private company the scope for the Jobs is higher for the relatives and for friends, it also play an essential role towards an unemployment.</a:t>
            </a:r>
          </a:p>
        </p:txBody>
      </p:sp>
      <p:sp>
        <p:nvSpPr>
          <p:cNvPr id="315" name="Shape 315"/>
          <p:cNvSpPr txBox="1"/>
          <p:nvPr/>
        </p:nvSpPr>
        <p:spPr>
          <a:xfrm>
            <a:off x="7488275" y="2281000"/>
            <a:ext cx="4201800" cy="3616500"/>
          </a:xfrm>
          <a:prstGeom prst="rect">
            <a:avLst/>
          </a:prstGeom>
          <a:noFill/>
          <a:ln>
            <a:noFill/>
          </a:ln>
        </p:spPr>
        <p:txBody>
          <a:bodyPr anchorCtr="0" anchor="t" bIns="91425" lIns="91425" rIns="91425" tIns="91425">
            <a:noAutofit/>
          </a:bodyPr>
          <a:lstStyle/>
          <a:p>
            <a:pPr lvl="0" rtl="0">
              <a:spcBef>
                <a:spcPts val="0"/>
              </a:spcBef>
              <a:buNone/>
            </a:pPr>
            <a:r>
              <a:t/>
            </a:r>
            <a:endParaRPr/>
          </a:p>
        </p:txBody>
      </p:sp>
      <p:cxnSp>
        <p:nvCxnSpPr>
          <p:cNvPr id="316" name="Shape 316"/>
          <p:cNvCxnSpPr/>
          <p:nvPr/>
        </p:nvCxnSpPr>
        <p:spPr>
          <a:xfrm>
            <a:off x="6507375" y="2131725"/>
            <a:ext cx="0" cy="3884700"/>
          </a:xfrm>
          <a:prstGeom prst="straightConnector1">
            <a:avLst/>
          </a:prstGeom>
          <a:noFill/>
          <a:ln cap="flat" cmpd="sng" w="9525">
            <a:solidFill>
              <a:schemeClr val="dk2"/>
            </a:solidFill>
            <a:prstDash val="solid"/>
            <a:round/>
            <a:headEnd len="lg" w="lg" type="none"/>
            <a:tailEnd len="lg" w="lg" type="none"/>
          </a:ln>
        </p:spPr>
      </p:cxnSp>
      <p:sp>
        <p:nvSpPr>
          <p:cNvPr id="317" name="Shape 317"/>
          <p:cNvSpPr txBox="1"/>
          <p:nvPr/>
        </p:nvSpPr>
        <p:spPr>
          <a:xfrm>
            <a:off x="6580150" y="1274050"/>
            <a:ext cx="5185500" cy="5998500"/>
          </a:xfrm>
          <a:prstGeom prst="rect">
            <a:avLst/>
          </a:prstGeom>
          <a:noFill/>
          <a:ln>
            <a:noFill/>
          </a:ln>
        </p:spPr>
        <p:txBody>
          <a:bodyPr anchorCtr="0" anchor="ctr" bIns="91425" lIns="91425" rIns="91425" tIns="91425">
            <a:noAutofit/>
          </a:bodyPr>
          <a:lstStyle/>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Processing charges are lesser. </a:t>
            </a:r>
          </a:p>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 profit is not that much due to that public sector bank always offer less interest rates(Not in all public sector banks).</a:t>
            </a:r>
          </a:p>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Not all public sector banks are fortunate to have advanced technology. </a:t>
            </a:r>
          </a:p>
          <a:p>
            <a:pPr indent="-342900" lvl="0" marL="4572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Comparatively lesser prepayment charges.</a:t>
            </a:r>
          </a:p>
          <a:p>
            <a:pPr indent="-342900" lvl="0" marL="4572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It’s not that much efficient the private sector banks.</a:t>
            </a:r>
          </a:p>
          <a:p>
            <a:pPr indent="-342900" lvl="0" marL="457200"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The chances of unemployment is lesser than private sector bank because here the government comes into the picture as a management. </a:t>
            </a:r>
          </a:p>
          <a:p>
            <a:pPr lvl="0" rtl="0">
              <a:spcBef>
                <a:spcPts val="0"/>
              </a:spcBef>
              <a:buNone/>
            </a:pPr>
            <a:r>
              <a:t/>
            </a:r>
            <a:endParaRPr sz="1800">
              <a:solidFill>
                <a:schemeClr val="dk1"/>
              </a:solidFill>
              <a:latin typeface="Calibri"/>
              <a:ea typeface="Calibri"/>
              <a:cs typeface="Calibri"/>
              <a:sym typeface="Calibri"/>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nvSpPr>
        <p:spPr>
          <a:xfrm>
            <a:off x="1522425" y="705300"/>
            <a:ext cx="4494000" cy="5395200"/>
          </a:xfrm>
          <a:prstGeom prst="rect">
            <a:avLst/>
          </a:prstGeom>
          <a:noFill/>
          <a:ln>
            <a:noFill/>
          </a:ln>
        </p:spPr>
        <p:txBody>
          <a:bodyPr anchorCtr="0" anchor="ctr" bIns="91425" lIns="91425" rIns="91425" tIns="91425">
            <a:noAutofit/>
          </a:bodyPr>
          <a:lstStyle/>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 same thing can be apply in services too,because the one who gives the bank more profit he or she will definitely get benefits from the bank.   </a:t>
            </a:r>
          </a:p>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They are more focusing on the profit due to that the rural area will not able to get the all services,and it lead to unbalanced growth.  </a:t>
            </a:r>
          </a:p>
          <a:p>
            <a:pPr lvl="0" rtl="0">
              <a:spcBef>
                <a:spcPts val="0"/>
              </a:spcBef>
              <a:buNone/>
            </a:pPr>
            <a:r>
              <a:t/>
            </a:r>
            <a:endParaRPr sz="1800">
              <a:solidFill>
                <a:schemeClr val="dk1"/>
              </a:solidFill>
              <a:latin typeface="Calibri"/>
              <a:ea typeface="Calibri"/>
              <a:cs typeface="Calibri"/>
              <a:sym typeface="Calibri"/>
            </a:endParaRPr>
          </a:p>
        </p:txBody>
      </p:sp>
      <p:sp>
        <p:nvSpPr>
          <p:cNvPr id="324" name="Shape 324"/>
          <p:cNvSpPr txBox="1"/>
          <p:nvPr/>
        </p:nvSpPr>
        <p:spPr>
          <a:xfrm>
            <a:off x="7488275" y="2281000"/>
            <a:ext cx="4201800" cy="36165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25" name="Shape 325"/>
          <p:cNvSpPr txBox="1"/>
          <p:nvPr/>
        </p:nvSpPr>
        <p:spPr>
          <a:xfrm>
            <a:off x="6424350" y="263700"/>
            <a:ext cx="5185500" cy="5998500"/>
          </a:xfrm>
          <a:prstGeom prst="rect">
            <a:avLst/>
          </a:prstGeom>
          <a:noFill/>
          <a:ln>
            <a:noFill/>
          </a:ln>
        </p:spPr>
        <p:txBody>
          <a:bodyPr anchorCtr="0" anchor="ctr" bIns="91425" lIns="91425" rIns="91425" tIns="91425">
            <a:noAutofit/>
          </a:bodyPr>
          <a:lstStyle/>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There are less chances for this kind situations.</a:t>
            </a:r>
          </a:p>
          <a:p>
            <a:pPr lvl="0" rtl="0">
              <a:lnSpc>
                <a:spcPct val="90000"/>
              </a:lnSpc>
              <a:spcBef>
                <a:spcPts val="1800"/>
              </a:spcBef>
              <a:buNone/>
            </a:pPr>
            <a:r>
              <a:t/>
            </a:r>
            <a:endParaRPr sz="1800">
              <a:solidFill>
                <a:schemeClr val="dk1"/>
              </a:solidFill>
              <a:latin typeface="Calibri"/>
              <a:ea typeface="Calibri"/>
              <a:cs typeface="Calibri"/>
              <a:sym typeface="Calibri"/>
            </a:endParaRPr>
          </a:p>
          <a:p>
            <a:pPr indent="-342900" lvl="0" marL="457200" rtl="0">
              <a:lnSpc>
                <a:spcPct val="90000"/>
              </a:lnSpc>
              <a:spcBef>
                <a:spcPts val="1800"/>
              </a:spcBef>
              <a:buClr>
                <a:schemeClr val="dk1"/>
              </a:buClr>
              <a:buSzPct val="100000"/>
              <a:buFont typeface="Calibri"/>
              <a:buChar char="●"/>
            </a:pPr>
            <a:r>
              <a:rPr lang="en-US" sz="1800">
                <a:solidFill>
                  <a:schemeClr val="dk1"/>
                </a:solidFill>
                <a:latin typeface="Calibri"/>
                <a:ea typeface="Calibri"/>
                <a:cs typeface="Calibri"/>
                <a:sym typeface="Calibri"/>
              </a:rPr>
              <a:t>They are try to minimize the gap of urban and rural area so this kind of situation won’t happen in public sector bank.</a:t>
            </a:r>
          </a:p>
          <a:p>
            <a:pPr lvl="0" rtl="0">
              <a:spcBef>
                <a:spcPts val="0"/>
              </a:spcBef>
              <a:buNone/>
            </a:pPr>
            <a:r>
              <a:rPr lang="en-US" sz="1800">
                <a:solidFill>
                  <a:schemeClr val="dk1"/>
                </a:solidFill>
                <a:latin typeface="Calibri"/>
                <a:ea typeface="Calibri"/>
                <a:cs typeface="Calibri"/>
                <a:sym typeface="Calibri"/>
              </a:rPr>
              <a:t> </a:t>
            </a:r>
          </a:p>
        </p:txBody>
      </p:sp>
      <p:cxnSp>
        <p:nvCxnSpPr>
          <p:cNvPr id="326" name="Shape 326"/>
          <p:cNvCxnSpPr/>
          <p:nvPr/>
        </p:nvCxnSpPr>
        <p:spPr>
          <a:xfrm>
            <a:off x="6507375" y="2131725"/>
            <a:ext cx="0" cy="3884700"/>
          </a:xfrm>
          <a:prstGeom prst="straightConnector1">
            <a:avLst/>
          </a:prstGeom>
          <a:noFill/>
          <a:ln cap="flat" cmpd="sng" w="9525">
            <a:solidFill>
              <a:schemeClr val="dk2"/>
            </a:solidFill>
            <a:prstDash val="solid"/>
            <a:round/>
            <a:headEnd len="lg" w="lg" type="none"/>
            <a:tailEnd len="lg" w="lg" type="none"/>
          </a:ln>
        </p:spPr>
      </p:cxnSp>
      <p:sp>
        <p:nvSpPr>
          <p:cNvPr id="327" name="Shape 327"/>
          <p:cNvSpPr txBox="1"/>
          <p:nvPr/>
        </p:nvSpPr>
        <p:spPr>
          <a:xfrm>
            <a:off x="1674075" y="0"/>
            <a:ext cx="11089800" cy="2401200"/>
          </a:xfrm>
          <a:prstGeom prst="rect">
            <a:avLst/>
          </a:prstGeom>
          <a:noFill/>
          <a:ln>
            <a:noFill/>
          </a:ln>
        </p:spPr>
        <p:txBody>
          <a:bodyPr anchorCtr="0" anchor="ctr" bIns="91425" lIns="91425" rIns="91425" tIns="91425">
            <a:noAutofit/>
          </a:bodyPr>
          <a:lstStyle/>
          <a:p>
            <a:pPr lvl="0" rtl="0">
              <a:lnSpc>
                <a:spcPct val="90000"/>
              </a:lnSpc>
              <a:spcBef>
                <a:spcPts val="0"/>
              </a:spcBef>
              <a:buNone/>
            </a:pPr>
            <a:r>
              <a:rPr lang="en-US" sz="3600">
                <a:solidFill>
                  <a:schemeClr val="accent1"/>
                </a:solidFill>
                <a:latin typeface="Cambria"/>
                <a:ea typeface="Cambria"/>
                <a:cs typeface="Cambria"/>
                <a:sym typeface="Cambria"/>
              </a:rPr>
              <a:t>Pros and Cons of (Private vs Public) bank </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Group Members</a:t>
            </a:r>
          </a:p>
        </p:txBody>
      </p:sp>
      <p:sp>
        <p:nvSpPr>
          <p:cNvPr id="188" name="Shape 188"/>
          <p:cNvSpPr txBox="1"/>
          <p:nvPr>
            <p:ph idx="1" type="body"/>
          </p:nvPr>
        </p:nvSpPr>
        <p:spPr>
          <a:xfrm>
            <a:off x="1522425" y="1981200"/>
            <a:ext cx="9829800" cy="4605900"/>
          </a:xfrm>
          <a:prstGeom prst="rect">
            <a:avLst/>
          </a:prstGeom>
          <a:noFill/>
          <a:ln>
            <a:noFill/>
          </a:ln>
        </p:spPr>
        <p:txBody>
          <a:bodyPr anchorCtr="0" anchor="t" bIns="45700" lIns="91425" rIns="91425" tIns="45700">
            <a:noAutofit/>
          </a:bodyPr>
          <a:lstStyle/>
          <a:p>
            <a:pPr indent="-223838" lvl="0" marL="223838" marR="0" rtl="0" algn="l">
              <a:lnSpc>
                <a:spcPct val="70000"/>
              </a:lnSpc>
              <a:spcBef>
                <a:spcPts val="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Maunil Vyas               1401007</a:t>
            </a:r>
          </a:p>
          <a:p>
            <a:pPr indent="-223838" lvl="0" marL="223838" marR="0" rtl="0" algn="l">
              <a:lnSpc>
                <a:spcPct val="7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Deep Patel                  1401010	</a:t>
            </a:r>
          </a:p>
          <a:p>
            <a:pPr indent="-223838" lvl="0" marL="223838" marR="0" rtl="0" algn="l">
              <a:lnSpc>
                <a:spcPct val="7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Shreyas Patel             1401025</a:t>
            </a:r>
          </a:p>
          <a:p>
            <a:pPr indent="-223838" lvl="0" marL="223838" marR="0" rtl="0" algn="l">
              <a:lnSpc>
                <a:spcPct val="7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Jay Dangar                  1401043</a:t>
            </a:r>
          </a:p>
          <a:p>
            <a:pPr indent="-223838" lvl="0" marL="223838" marR="0" rtl="0" algn="l">
              <a:lnSpc>
                <a:spcPct val="7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Pratham Solanki       1401049</a:t>
            </a:r>
          </a:p>
          <a:p>
            <a:pPr indent="-223838" lvl="0" marL="223838" marR="0" rtl="0" algn="l">
              <a:lnSpc>
                <a:spcPct val="7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Ashutosh Kakadiya  1401075</a:t>
            </a:r>
          </a:p>
          <a:p>
            <a:pPr indent="-223838" lvl="0" marL="223838" marR="0" rtl="0" algn="l">
              <a:lnSpc>
                <a:spcPct val="7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Deep Talati                 1401085</a:t>
            </a:r>
          </a:p>
          <a:p>
            <a:pPr indent="-223838" lvl="0" marL="223838" marR="0" rtl="0" algn="l">
              <a:lnSpc>
                <a:spcPct val="7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Harsh Mehta              1401086</a:t>
            </a:r>
          </a:p>
          <a:p>
            <a:pPr indent="-223838" lvl="0" marL="223838" marR="0" rtl="0" algn="l">
              <a:lnSpc>
                <a:spcPct val="7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Kishan Raval              1401117</a:t>
            </a:r>
          </a:p>
          <a:p>
            <a:pPr indent="-223838" lvl="0" marL="223838" marR="0" rtl="0" algn="l">
              <a:lnSpc>
                <a:spcPct val="70000"/>
              </a:lnSpc>
              <a:spcBef>
                <a:spcPts val="1800"/>
              </a:spcBef>
              <a:buClr>
                <a:srgbClr val="979797"/>
              </a:buClr>
              <a:buSzPct val="80727"/>
              <a:buFont typeface="Arial"/>
              <a:buNone/>
            </a:pPr>
            <a:r>
              <a:t/>
            </a:r>
            <a:endParaRPr b="0" i="0" sz="2220" u="none" cap="none" strike="noStrike">
              <a:solidFill>
                <a:schemeClr val="dk1"/>
              </a:solidFill>
              <a:latin typeface="Cambria"/>
              <a:ea typeface="Cambria"/>
              <a:cs typeface="Cambria"/>
              <a:sym typeface="Cambria"/>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1522412" y="685800"/>
            <a:ext cx="4114800" cy="1925637"/>
          </a:xfrm>
          <a:prstGeom prst="rect">
            <a:avLst/>
          </a:prstGeom>
          <a:noFill/>
          <a:ln>
            <a:noFill/>
          </a:ln>
        </p:spPr>
        <p:txBody>
          <a:bodyPr anchorCtr="0" anchor="b" bIns="45700" lIns="91425" rIns="91425" tIns="45700">
            <a:noAutofit/>
          </a:bodyPr>
          <a:lstStyle/>
          <a:p>
            <a:pPr indent="0" lvl="0" marL="0" marR="0" rtl="0" algn="l">
              <a:lnSpc>
                <a:spcPct val="80000"/>
              </a:lnSpc>
              <a:spcBef>
                <a:spcPts val="0"/>
              </a:spcBef>
              <a:buClr>
                <a:schemeClr val="accent1"/>
              </a:buClr>
              <a:buSzPct val="25000"/>
              <a:buFont typeface="Cambria"/>
              <a:buNone/>
            </a:pPr>
            <a:r>
              <a:rPr b="0" i="0" lang="en-US" sz="4000" u="none" cap="none" strike="noStrike">
                <a:solidFill>
                  <a:schemeClr val="accent1"/>
                </a:solidFill>
                <a:latin typeface="Cambria"/>
                <a:ea typeface="Cambria"/>
                <a:cs typeface="Cambria"/>
                <a:sym typeface="Cambria"/>
              </a:rPr>
              <a:t>General case study of Loan</a:t>
            </a:r>
          </a:p>
        </p:txBody>
      </p:sp>
      <p:sp>
        <p:nvSpPr>
          <p:cNvPr id="333" name="Shape 333"/>
          <p:cNvSpPr txBox="1"/>
          <p:nvPr>
            <p:ph idx="2" type="body"/>
          </p:nvPr>
        </p:nvSpPr>
        <p:spPr>
          <a:xfrm>
            <a:off x="1522412" y="2895599"/>
            <a:ext cx="4114800" cy="17526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rgbClr val="979797"/>
              </a:buClr>
              <a:buSzPct val="25000"/>
              <a:buFont typeface="Arial"/>
              <a:buNone/>
            </a:pPr>
            <a:r>
              <a:rPr b="0" i="0" lang="en-US" sz="2400" u="none" cap="none" strike="noStrike">
                <a:solidFill>
                  <a:schemeClr val="dk1"/>
                </a:solidFill>
                <a:latin typeface="Arial"/>
                <a:ea typeface="Arial"/>
                <a:cs typeface="Arial"/>
                <a:sym typeface="Arial"/>
              </a:rPr>
              <a:t>How to decide from which bank you should take loan?</a:t>
            </a:r>
          </a:p>
          <a:p>
            <a:pPr indent="0" lvl="0" marL="0" marR="0" rtl="0" algn="l">
              <a:lnSpc>
                <a:spcPct val="90000"/>
              </a:lnSpc>
              <a:spcBef>
                <a:spcPts val="1800"/>
              </a:spcBef>
              <a:buClr>
                <a:srgbClr val="979797"/>
              </a:buClr>
              <a:buSzPct val="25000"/>
              <a:buFont typeface="Arial"/>
              <a:buNone/>
            </a:pPr>
            <a:r>
              <a:rPr b="1" i="0" lang="en-US" sz="2400" u="none" cap="none" strike="noStrike">
                <a:solidFill>
                  <a:schemeClr val="dk1"/>
                </a:solidFill>
                <a:latin typeface="Arial"/>
                <a:ea typeface="Arial"/>
                <a:cs typeface="Arial"/>
                <a:sym typeface="Arial"/>
              </a:rPr>
              <a:t>Private banks or public banks?</a:t>
            </a:r>
          </a:p>
        </p:txBody>
      </p:sp>
      <p:pic>
        <p:nvPicPr>
          <p:cNvPr id="334" name="Shape 334"/>
          <p:cNvPicPr preferRelativeResize="0"/>
          <p:nvPr/>
        </p:nvPicPr>
        <p:blipFill>
          <a:blip r:embed="rId3">
            <a:alphaModFix/>
          </a:blip>
          <a:stretch>
            <a:fillRect/>
          </a:stretch>
        </p:blipFill>
        <p:spPr>
          <a:xfrm>
            <a:off x="6516907" y="1209599"/>
            <a:ext cx="4548450" cy="5124599"/>
          </a:xfrm>
          <a:prstGeom prst="rect">
            <a:avLst/>
          </a:prstGeom>
          <a:noFill/>
          <a:ln>
            <a:noFill/>
          </a:ln>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Processing Fees</a:t>
            </a:r>
          </a:p>
        </p:txBody>
      </p:sp>
      <p:sp>
        <p:nvSpPr>
          <p:cNvPr id="341" name="Shape 341"/>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0" lvl="0" rtl="0">
              <a:spcBef>
                <a:spcPts val="0"/>
              </a:spcBef>
              <a:buSzPct val="80727"/>
            </a:pPr>
            <a:r>
              <a:rPr lang="en-US" sz="2220"/>
              <a:t>Most of private banks are dependent on their agents to get the loans to their doorstep</a:t>
            </a:r>
          </a:p>
          <a:p>
            <a:pPr indent="0" lvl="0" rtl="0">
              <a:spcBef>
                <a:spcPts val="0"/>
              </a:spcBef>
              <a:buSzPct val="80727"/>
            </a:pPr>
            <a:r>
              <a:rPr lang="en-US" sz="2220"/>
              <a:t>Methods for charging fees</a:t>
            </a:r>
          </a:p>
          <a:p>
            <a:pPr indent="-460375" lvl="1" marL="739775" rtl="0">
              <a:spcBef>
                <a:spcPts val="0"/>
              </a:spcBef>
              <a:buSzPct val="80727"/>
              <a:buFont typeface="Cambria"/>
              <a:buAutoNum type="arabicPeriod"/>
            </a:pPr>
            <a:r>
              <a:rPr lang="en-US" sz="2220"/>
              <a:t>Specific Percentage on total loan amount</a:t>
            </a:r>
          </a:p>
          <a:p>
            <a:pPr indent="0" lvl="0" rtl="0">
              <a:spcBef>
                <a:spcPts val="0"/>
              </a:spcBef>
              <a:buSzPct val="80727"/>
            </a:pPr>
            <a:r>
              <a:rPr lang="en-US" sz="2220"/>
              <a:t>Normally private banks charge 0.5%-1% as processing fees of any loan </a:t>
            </a:r>
          </a:p>
          <a:p>
            <a:pPr indent="-28194" lvl="0" rtl="0">
              <a:spcBef>
                <a:spcPts val="0"/>
              </a:spcBef>
              <a:buSzPct val="100909"/>
            </a:pPr>
            <a:r>
              <a:rPr lang="en-US" sz="2220"/>
              <a:t>P</a:t>
            </a:r>
            <a:r>
              <a:rPr lang="en-US"/>
              <a:t>ublic sector are not aggressive in entertaining agents and hence have their processing fees generally low starts from 0.25% or fixed amount.</a:t>
            </a:r>
          </a:p>
          <a:p>
            <a:pPr lvl="0">
              <a:spcBef>
                <a:spcPts val="0"/>
              </a:spcBef>
              <a:buNone/>
            </a:pPr>
            <a:r>
              <a:t/>
            </a:r>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240" u="none" cap="none" strike="noStrike">
                <a:solidFill>
                  <a:schemeClr val="accent1"/>
                </a:solidFill>
                <a:latin typeface="Cambria"/>
                <a:ea typeface="Cambria"/>
                <a:cs typeface="Cambria"/>
                <a:sym typeface="Cambria"/>
              </a:rPr>
              <a:t>Paper work, efficiency</a:t>
            </a:r>
            <a:r>
              <a:rPr lang="en-US" sz="3240"/>
              <a:t> </a:t>
            </a:r>
            <a:r>
              <a:rPr b="0" i="0" lang="en-US" sz="3240" u="none" cap="none" strike="noStrike">
                <a:solidFill>
                  <a:schemeClr val="accent1"/>
                </a:solidFill>
                <a:latin typeface="Cambria"/>
                <a:ea typeface="Cambria"/>
                <a:cs typeface="Cambria"/>
                <a:sym typeface="Cambria"/>
              </a:rPr>
              <a:t>and turnaround time</a:t>
            </a:r>
          </a:p>
        </p:txBody>
      </p:sp>
      <p:sp>
        <p:nvSpPr>
          <p:cNvPr id="348" name="Shape 348"/>
          <p:cNvSpPr txBox="1"/>
          <p:nvPr>
            <p:ph idx="1" type="body"/>
          </p:nvPr>
        </p:nvSpPr>
        <p:spPr>
          <a:xfrm>
            <a:off x="6916896" y="2185358"/>
            <a:ext cx="4870355" cy="3909327"/>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They are NOT bother</a:t>
            </a:r>
            <a:r>
              <a:rPr lang="en-US"/>
              <a:t> </a:t>
            </a:r>
            <a:r>
              <a:rPr b="0" i="0" lang="en-US" sz="2400" u="none" cap="none" strike="noStrike">
                <a:solidFill>
                  <a:schemeClr val="dk1"/>
                </a:solidFill>
                <a:latin typeface="Cambria"/>
                <a:ea typeface="Cambria"/>
                <a:cs typeface="Cambria"/>
                <a:sym typeface="Cambria"/>
              </a:rPr>
              <a:t>about their performances most of the time. So, they move a bit slow but th</a:t>
            </a:r>
            <a:r>
              <a:rPr lang="en-US"/>
              <a:t>ey </a:t>
            </a:r>
            <a:r>
              <a:rPr b="0" i="0" lang="en-US" sz="2400" u="none" cap="none" strike="noStrike">
                <a:solidFill>
                  <a:schemeClr val="dk1"/>
                </a:solidFill>
                <a:latin typeface="Cambria"/>
                <a:ea typeface="Cambria"/>
                <a:cs typeface="Cambria"/>
                <a:sym typeface="Cambria"/>
              </a:rPr>
              <a:t>are steady in their process.</a:t>
            </a:r>
          </a:p>
          <a:p>
            <a:pPr indent="-223838" lvl="0" marL="223838" marR="0" rtl="0" algn="l">
              <a:lnSpc>
                <a:spcPct val="90000"/>
              </a:lnSpc>
              <a:spcBef>
                <a:spcPts val="1800"/>
              </a:spcBef>
              <a:buClr>
                <a:srgbClr val="979797"/>
              </a:buClr>
              <a:buSzPct val="80000"/>
              <a:buFont typeface="Arial"/>
              <a:buNone/>
            </a:pPr>
            <a:r>
              <a:t/>
            </a:r>
            <a:endParaRPr b="0" i="0" sz="2400" u="none" cap="none" strike="noStrike">
              <a:solidFill>
                <a:schemeClr val="dk1"/>
              </a:solidFill>
              <a:latin typeface="Cambria"/>
              <a:ea typeface="Cambria"/>
              <a:cs typeface="Cambria"/>
              <a:sym typeface="Cambria"/>
            </a:endParaRPr>
          </a:p>
        </p:txBody>
      </p:sp>
      <p:sp>
        <p:nvSpPr>
          <p:cNvPr id="349" name="Shape 349"/>
          <p:cNvSpPr txBox="1"/>
          <p:nvPr>
            <p:ph idx="1" type="body"/>
          </p:nvPr>
        </p:nvSpPr>
        <p:spPr>
          <a:xfrm>
            <a:off x="1725283" y="2185358"/>
            <a:ext cx="4870355" cy="3909327"/>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0"/>
              </a:spcBef>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Better management and faster processing times than their counterparts. Their DSA’s have strict sales target every month and hence move faster to improve their performances. </a:t>
            </a:r>
          </a:p>
        </p:txBody>
      </p:sp>
      <p:cxnSp>
        <p:nvCxnSpPr>
          <p:cNvPr id="350" name="Shape 350"/>
          <p:cNvCxnSpPr/>
          <p:nvPr/>
        </p:nvCxnSpPr>
        <p:spPr>
          <a:xfrm>
            <a:off x="6787875" y="2103675"/>
            <a:ext cx="0" cy="36042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type="title"/>
          </p:nvPr>
        </p:nvSpPr>
        <p:spPr>
          <a:xfrm>
            <a:off x="1522412" y="381000"/>
            <a:ext cx="9829800" cy="1219200"/>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Interest rates fluctuation</a:t>
            </a:r>
          </a:p>
        </p:txBody>
      </p:sp>
      <p:sp>
        <p:nvSpPr>
          <p:cNvPr id="357" name="Shape 357"/>
          <p:cNvSpPr txBox="1"/>
          <p:nvPr>
            <p:ph idx="1" type="body"/>
          </p:nvPr>
        </p:nvSpPr>
        <p:spPr>
          <a:xfrm>
            <a:off x="1522425" y="2185350"/>
            <a:ext cx="10265100" cy="4544400"/>
          </a:xfrm>
          <a:prstGeom prst="rect">
            <a:avLst/>
          </a:prstGeom>
          <a:noFill/>
          <a:ln>
            <a:noFill/>
          </a:ln>
        </p:spPr>
        <p:txBody>
          <a:bodyPr anchorCtr="0" anchor="t" bIns="45700" lIns="91425" rIns="91425" tIns="45700">
            <a:noAutofit/>
          </a:bodyPr>
          <a:lstStyle/>
          <a:p>
            <a:pPr indent="-223837" lvl="0" marL="223837" marR="0" rtl="0" algn="l">
              <a:lnSpc>
                <a:spcPct val="90000"/>
              </a:lnSpc>
              <a:spcBef>
                <a:spcPts val="0"/>
              </a:spcBef>
              <a:spcAft>
                <a:spcPts val="0"/>
              </a:spcAft>
              <a:buClr>
                <a:srgbClr val="979797"/>
              </a:buClr>
              <a:buSzPct val="80000"/>
              <a:buFont typeface="Arial"/>
              <a:buChar char="•"/>
            </a:pPr>
            <a:r>
              <a:rPr lang="en-US"/>
              <a:t>Interest rate increases in private banks as soon as RBI increases its REPO rate, but do not decrease with same speed when the REPO rate decreased at least for the existing loan customers. </a:t>
            </a:r>
          </a:p>
          <a:p>
            <a:pPr indent="-223837" lvl="0" marL="223837" marR="0" rtl="0" algn="l">
              <a:lnSpc>
                <a:spcPct val="90000"/>
              </a:lnSpc>
              <a:spcBef>
                <a:spcPts val="0"/>
              </a:spcBef>
              <a:spcAft>
                <a:spcPts val="0"/>
              </a:spcAft>
              <a:buClr>
                <a:srgbClr val="979797"/>
              </a:buClr>
              <a:buSzPct val="80000"/>
              <a:buFont typeface="Arial"/>
              <a:buChar char="•"/>
            </a:pPr>
            <a:r>
              <a:rPr lang="en-US"/>
              <a:t>But this is not the case in public sector banks.They provides same interest rate policy for all the customers. </a:t>
            </a:r>
          </a:p>
          <a:p>
            <a:pPr indent="-223837" lvl="0" marL="223837" marR="0" rtl="0" algn="l">
              <a:lnSpc>
                <a:spcPct val="90000"/>
              </a:lnSpc>
              <a:spcBef>
                <a:spcPts val="0"/>
              </a:spcBef>
              <a:spcAft>
                <a:spcPts val="0"/>
              </a:spcAft>
              <a:buClr>
                <a:srgbClr val="979797"/>
              </a:buClr>
              <a:buSzPct val="80000"/>
              <a:buFont typeface="Arial"/>
              <a:buChar char="•"/>
            </a:pPr>
            <a:r>
              <a:rPr lang="en-US"/>
              <a:t>As competition increased rapidly, private sector banks also started floating type interest rates for all the customers.</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b="1" lang="en-US"/>
              <a:t>But in general interest rate is lesser in public sector bank than private sector bank.</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Prepayment charges</a:t>
            </a:r>
          </a:p>
        </p:txBody>
      </p:sp>
      <p:sp>
        <p:nvSpPr>
          <p:cNvPr id="364" name="Shape 364"/>
          <p:cNvSpPr txBox="1"/>
          <p:nvPr>
            <p:ph idx="1" type="body"/>
          </p:nvPr>
        </p:nvSpPr>
        <p:spPr>
          <a:xfrm>
            <a:off x="1290637" y="1925638"/>
            <a:ext cx="5514300" cy="4691100"/>
          </a:xfrm>
          <a:prstGeom prst="rect">
            <a:avLst/>
          </a:prstGeom>
          <a:noFill/>
          <a:ln>
            <a:noFill/>
          </a:ln>
        </p:spPr>
        <p:txBody>
          <a:bodyPr anchorCtr="0" anchor="t" bIns="45700" lIns="91425" rIns="91425" tIns="45700">
            <a:noAutofit/>
          </a:bodyPr>
          <a:lstStyle/>
          <a:p>
            <a:pPr indent="-223837" lvl="0" marL="223837" marR="0" rtl="0" algn="l">
              <a:lnSpc>
                <a:spcPct val="70000"/>
              </a:lnSpc>
              <a:spcBef>
                <a:spcPts val="1800"/>
              </a:spcBef>
              <a:spcAft>
                <a:spcPts val="0"/>
              </a:spcAft>
              <a:buClr>
                <a:srgbClr val="979797"/>
              </a:buClr>
              <a:buSzPct val="79333"/>
              <a:buFont typeface="Arial"/>
              <a:buChar char="•"/>
            </a:pPr>
            <a:r>
              <a:rPr lang="en-US" sz="2380"/>
              <a:t>Private sector banks </a:t>
            </a:r>
            <a:r>
              <a:rPr b="0" i="0" lang="en-US" sz="2380" u="none" cap="none" strike="noStrike">
                <a:solidFill>
                  <a:schemeClr val="dk1"/>
                </a:solidFill>
                <a:latin typeface="Cambria"/>
                <a:ea typeface="Cambria"/>
                <a:cs typeface="Cambria"/>
                <a:sym typeface="Cambria"/>
              </a:rPr>
              <a:t>generally charge you 2% of the OUTSTANDING loan.</a:t>
            </a:r>
          </a:p>
          <a:p>
            <a:pPr indent="-223837" lvl="0" marL="223837" marR="0" rtl="0" algn="l">
              <a:lnSpc>
                <a:spcPct val="70000"/>
              </a:lnSpc>
              <a:spcBef>
                <a:spcPts val="1800"/>
              </a:spcBef>
              <a:buClr>
                <a:srgbClr val="979797"/>
              </a:buClr>
              <a:buSzPct val="79333"/>
              <a:buFont typeface="Arial"/>
              <a:buChar char="•"/>
            </a:pPr>
            <a:r>
              <a:rPr lang="en-US" sz="2380"/>
              <a:t>I</a:t>
            </a:r>
            <a:r>
              <a:rPr b="0" i="0" lang="en-US" sz="2380" u="none" cap="none" strike="noStrike">
                <a:solidFill>
                  <a:schemeClr val="dk1"/>
                </a:solidFill>
                <a:latin typeface="Cambria"/>
                <a:ea typeface="Cambria"/>
                <a:cs typeface="Cambria"/>
                <a:sym typeface="Cambria"/>
              </a:rPr>
              <a:t>f you have an outstanding loan of 10 lakhs and you are making a prepayment of 2 lakhs, you need to pay them 2% of 8 lakhs as prepayment charges!! That’s a whopping Rs. 16,000 penalty to reduce your loan by 2 lakhs.</a:t>
            </a:r>
            <a:r>
              <a:rPr b="0" i="0" lang="en-US" sz="2040" u="none" cap="none" strike="noStrike">
                <a:solidFill>
                  <a:schemeClr val="dk1"/>
                </a:solidFill>
                <a:latin typeface="Cambria"/>
                <a:ea typeface="Cambria"/>
                <a:cs typeface="Cambria"/>
                <a:sym typeface="Cambria"/>
              </a:rPr>
              <a:t> </a:t>
            </a:r>
          </a:p>
        </p:txBody>
      </p:sp>
      <p:sp>
        <p:nvSpPr>
          <p:cNvPr id="365" name="Shape 365"/>
          <p:cNvSpPr txBox="1"/>
          <p:nvPr>
            <p:ph idx="1" type="body"/>
          </p:nvPr>
        </p:nvSpPr>
        <p:spPr>
          <a:xfrm>
            <a:off x="6811963" y="1941513"/>
            <a:ext cx="5097000" cy="4326900"/>
          </a:xfrm>
          <a:prstGeom prst="rect">
            <a:avLst/>
          </a:prstGeom>
          <a:noFill/>
          <a:ln>
            <a:noFill/>
          </a:ln>
        </p:spPr>
        <p:txBody>
          <a:bodyPr anchorCtr="0" anchor="t" bIns="45700" lIns="91425" rIns="91425" tIns="45700">
            <a:noAutofit/>
          </a:bodyPr>
          <a:lstStyle/>
          <a:p>
            <a:pPr indent="-223837" lvl="0" marL="223837" marR="0" rtl="0" algn="l">
              <a:lnSpc>
                <a:spcPct val="90000"/>
              </a:lnSpc>
              <a:spcBef>
                <a:spcPts val="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Public sector banks do NOT charge you a penny to prepay (read their terms and conditions). So, they score a plus point for </a:t>
            </a:r>
            <a:r>
              <a:rPr lang="en-US"/>
              <a:t>the customer </a:t>
            </a:r>
            <a:r>
              <a:rPr b="0" i="0" lang="en-US" sz="2400" u="none" cap="none" strike="noStrike">
                <a:solidFill>
                  <a:schemeClr val="dk1"/>
                </a:solidFill>
                <a:latin typeface="Cambria"/>
                <a:ea typeface="Cambria"/>
                <a:cs typeface="Cambria"/>
                <a:sym typeface="Cambria"/>
              </a:rPr>
              <a:t>here.</a:t>
            </a:r>
          </a:p>
          <a:p>
            <a:pPr indent="0" lvl="0" marL="0" marR="0" rtl="0" algn="l">
              <a:lnSpc>
                <a:spcPct val="90000"/>
              </a:lnSpc>
              <a:spcBef>
                <a:spcPts val="1800"/>
              </a:spcBef>
              <a:buClr>
                <a:srgbClr val="979797"/>
              </a:buClr>
              <a:buSzPct val="25000"/>
              <a:buFont typeface="Arial"/>
              <a:buNone/>
            </a:pPr>
            <a:r>
              <a:t/>
            </a:r>
            <a:endParaRPr b="0" i="0" sz="2400" u="none" cap="none" strike="noStrike">
              <a:solidFill>
                <a:schemeClr val="dk1"/>
              </a:solidFill>
              <a:latin typeface="Cambria"/>
              <a:ea typeface="Cambria"/>
              <a:cs typeface="Cambria"/>
              <a:sym typeface="Cambria"/>
            </a:endParaRPr>
          </a:p>
        </p:txBody>
      </p:sp>
      <p:cxnSp>
        <p:nvCxnSpPr>
          <p:cNvPr id="366" name="Shape 366"/>
          <p:cNvCxnSpPr/>
          <p:nvPr/>
        </p:nvCxnSpPr>
        <p:spPr>
          <a:xfrm>
            <a:off x="6829950" y="1935375"/>
            <a:ext cx="28200" cy="44319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Prepayment Period</a:t>
            </a:r>
          </a:p>
        </p:txBody>
      </p:sp>
      <p:sp>
        <p:nvSpPr>
          <p:cNvPr id="373" name="Shape 373"/>
          <p:cNvSpPr txBox="1"/>
          <p:nvPr>
            <p:ph idx="1" type="body"/>
          </p:nvPr>
        </p:nvSpPr>
        <p:spPr>
          <a:xfrm>
            <a:off x="6916896" y="2185358"/>
            <a:ext cx="4870355" cy="3909327"/>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0"/>
              </a:spcBef>
              <a:spcAft>
                <a:spcPts val="0"/>
              </a:spcAft>
              <a:buClr>
                <a:srgbClr val="979797"/>
              </a:buClr>
              <a:buSzPct val="80000"/>
              <a:buFont typeface="Arial"/>
              <a:buChar char="•"/>
            </a:pPr>
            <a:r>
              <a:rPr lang="en-US"/>
              <a:t>In public bank also you can’t prepay any amount before completing 6 months, so one can easily say that the prepayment period is fixed for all public sector banks.</a:t>
            </a:r>
          </a:p>
          <a:p>
            <a:pPr indent="0" lvl="0" marL="0" marR="0" rtl="0" algn="l">
              <a:lnSpc>
                <a:spcPct val="90000"/>
              </a:lnSpc>
              <a:spcBef>
                <a:spcPts val="1800"/>
              </a:spcBef>
              <a:buNone/>
            </a:pPr>
            <a:br>
              <a:rPr b="0" i="0" lang="en-US" sz="2400" u="none" cap="none" strike="noStrike">
                <a:solidFill>
                  <a:schemeClr val="dk1"/>
                </a:solidFill>
                <a:latin typeface="Cambria"/>
                <a:ea typeface="Cambria"/>
                <a:cs typeface="Cambria"/>
                <a:sym typeface="Cambria"/>
              </a:rPr>
            </a:br>
          </a:p>
        </p:txBody>
      </p:sp>
      <p:sp>
        <p:nvSpPr>
          <p:cNvPr id="374" name="Shape 374"/>
          <p:cNvSpPr txBox="1"/>
          <p:nvPr>
            <p:ph idx="1" type="body"/>
          </p:nvPr>
        </p:nvSpPr>
        <p:spPr>
          <a:xfrm>
            <a:off x="1725283" y="2185358"/>
            <a:ext cx="4870500" cy="3909300"/>
          </a:xfrm>
          <a:prstGeom prst="rect">
            <a:avLst/>
          </a:prstGeom>
          <a:noFill/>
          <a:ln>
            <a:noFill/>
          </a:ln>
        </p:spPr>
        <p:txBody>
          <a:bodyPr anchorCtr="0" anchor="t" bIns="45700" lIns="91425" rIns="91425" tIns="45700">
            <a:noAutofit/>
          </a:bodyPr>
          <a:lstStyle/>
          <a:p>
            <a:pPr indent="-223837" lvl="0" marL="223837" marR="0" rtl="0" algn="l">
              <a:lnSpc>
                <a:spcPct val="90000"/>
              </a:lnSpc>
              <a:spcBef>
                <a:spcPts val="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Normally, they put up a clause that you cannot prepay </a:t>
            </a:r>
            <a:r>
              <a:rPr lang="en-US"/>
              <a:t>any </a:t>
            </a:r>
            <a:r>
              <a:rPr b="0" i="0" lang="en-US" sz="2400" u="none" cap="none" strike="noStrike">
                <a:solidFill>
                  <a:schemeClr val="dk1"/>
                </a:solidFill>
                <a:latin typeface="Cambria"/>
                <a:ea typeface="Cambria"/>
                <a:cs typeface="Cambria"/>
                <a:sym typeface="Cambria"/>
              </a:rPr>
              <a:t>amount before completing 180 day (6 months) of your loan.</a:t>
            </a:r>
          </a:p>
          <a:p>
            <a:pPr lvl="0" marL="223837" rtl="0">
              <a:spcBef>
                <a:spcPts val="0"/>
              </a:spcBef>
            </a:pPr>
            <a:r>
              <a:rPr lang="en-US"/>
              <a:t>This period differ from private bank to private bank.</a:t>
            </a:r>
          </a:p>
          <a:p>
            <a:pPr indent="0" lvl="0" marL="0" marR="0" rtl="0" algn="l">
              <a:lnSpc>
                <a:spcPct val="90000"/>
              </a:lnSpc>
              <a:spcBef>
                <a:spcPts val="1800"/>
              </a:spcBef>
              <a:buClr>
                <a:srgbClr val="979797"/>
              </a:buClr>
              <a:buSzPct val="25000"/>
              <a:buFont typeface="Arial"/>
              <a:buNone/>
            </a:pPr>
            <a:r>
              <a:rPr b="0" i="0" lang="en-US" sz="2400" u="none" cap="none" strike="noStrike">
                <a:solidFill>
                  <a:schemeClr val="dk1"/>
                </a:solidFill>
                <a:latin typeface="Cambria"/>
                <a:ea typeface="Cambria"/>
                <a:cs typeface="Cambria"/>
                <a:sym typeface="Cambria"/>
              </a:rPr>
              <a:t> </a:t>
            </a:r>
          </a:p>
        </p:txBody>
      </p:sp>
      <p:cxnSp>
        <p:nvCxnSpPr>
          <p:cNvPr id="375" name="Shape 375"/>
          <p:cNvCxnSpPr/>
          <p:nvPr/>
        </p:nvCxnSpPr>
        <p:spPr>
          <a:xfrm>
            <a:off x="6689700" y="2061600"/>
            <a:ext cx="0" cy="34500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Pre­payment Amount</a:t>
            </a:r>
          </a:p>
        </p:txBody>
      </p:sp>
      <p:sp>
        <p:nvSpPr>
          <p:cNvPr id="382" name="Shape 382"/>
          <p:cNvSpPr txBox="1"/>
          <p:nvPr>
            <p:ph idx="1" type="body"/>
          </p:nvPr>
        </p:nvSpPr>
        <p:spPr>
          <a:xfrm>
            <a:off x="6916900" y="2185350"/>
            <a:ext cx="4870500" cy="3439200"/>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Again, no such clause here. </a:t>
            </a:r>
            <a:r>
              <a:rPr lang="en-US"/>
              <a:t>customer </a:t>
            </a:r>
            <a:r>
              <a:rPr b="0" i="0" lang="en-US" sz="2400" u="none" cap="none" strike="noStrike">
                <a:solidFill>
                  <a:schemeClr val="dk1"/>
                </a:solidFill>
                <a:latin typeface="Cambria"/>
                <a:ea typeface="Cambria"/>
                <a:cs typeface="Cambria"/>
                <a:sym typeface="Cambria"/>
              </a:rPr>
              <a:t>can pre­pay any amount which </a:t>
            </a:r>
            <a:r>
              <a:rPr lang="en-US"/>
              <a:t>he or she </a:t>
            </a:r>
            <a:r>
              <a:rPr b="0" i="0" lang="en-US" sz="2400" u="none" cap="none" strike="noStrike">
                <a:solidFill>
                  <a:schemeClr val="dk1"/>
                </a:solidFill>
                <a:latin typeface="Cambria"/>
                <a:ea typeface="Cambria"/>
                <a:cs typeface="Cambria"/>
                <a:sym typeface="Cambria"/>
              </a:rPr>
              <a:t>like.</a:t>
            </a:r>
          </a:p>
          <a:p>
            <a:pPr indent="-223838" lvl="0" marL="223838" marR="0" rtl="0" algn="l">
              <a:lnSpc>
                <a:spcPct val="90000"/>
              </a:lnSpc>
              <a:spcBef>
                <a:spcPts val="180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This is helpful if </a:t>
            </a:r>
            <a:r>
              <a:rPr lang="en-US"/>
              <a:t>customer has </a:t>
            </a:r>
            <a:r>
              <a:rPr b="0" i="0" lang="en-US" sz="2400" u="none" cap="none" strike="noStrike">
                <a:solidFill>
                  <a:schemeClr val="dk1"/>
                </a:solidFill>
                <a:latin typeface="Cambria"/>
                <a:ea typeface="Cambria"/>
                <a:cs typeface="Cambria"/>
                <a:sym typeface="Cambria"/>
              </a:rPr>
              <a:t>some lump sum amount from some other sources of income and he o</a:t>
            </a:r>
            <a:r>
              <a:rPr lang="en-US"/>
              <a:t>r she </a:t>
            </a:r>
            <a:r>
              <a:rPr b="0" i="0" lang="en-US" sz="2400" u="none" cap="none" strike="noStrike">
                <a:solidFill>
                  <a:schemeClr val="dk1"/>
                </a:solidFill>
                <a:latin typeface="Cambria"/>
                <a:ea typeface="Cambria"/>
                <a:cs typeface="Cambria"/>
                <a:sym typeface="Cambria"/>
              </a:rPr>
              <a:t>wants to reduce </a:t>
            </a:r>
            <a:r>
              <a:rPr lang="en-US"/>
              <a:t>his or her </a:t>
            </a:r>
            <a:r>
              <a:rPr b="0" i="0" lang="en-US" sz="2400" u="none" cap="none" strike="noStrike">
                <a:solidFill>
                  <a:schemeClr val="dk1"/>
                </a:solidFill>
                <a:latin typeface="Cambria"/>
                <a:ea typeface="Cambria"/>
                <a:cs typeface="Cambria"/>
                <a:sym typeface="Cambria"/>
              </a:rPr>
              <a:t>loan.</a:t>
            </a:r>
          </a:p>
          <a:p>
            <a:pPr indent="0" lvl="0" marL="0" marR="0" rtl="0" algn="l">
              <a:lnSpc>
                <a:spcPct val="90000"/>
              </a:lnSpc>
              <a:spcBef>
                <a:spcPts val="1800"/>
              </a:spcBef>
              <a:buClr>
                <a:srgbClr val="979797"/>
              </a:buClr>
              <a:buSzPct val="25000"/>
              <a:buFont typeface="Arial"/>
              <a:buNone/>
            </a:pPr>
            <a:br>
              <a:rPr b="0" i="0" lang="en-US" sz="2400" u="none" cap="none" strike="noStrike">
                <a:solidFill>
                  <a:schemeClr val="dk1"/>
                </a:solidFill>
                <a:latin typeface="Cambria"/>
                <a:ea typeface="Cambria"/>
                <a:cs typeface="Cambria"/>
                <a:sym typeface="Cambria"/>
              </a:rPr>
            </a:br>
          </a:p>
        </p:txBody>
      </p:sp>
      <p:sp>
        <p:nvSpPr>
          <p:cNvPr id="383" name="Shape 383"/>
          <p:cNvSpPr txBox="1"/>
          <p:nvPr>
            <p:ph idx="1" type="body"/>
          </p:nvPr>
        </p:nvSpPr>
        <p:spPr>
          <a:xfrm>
            <a:off x="1725275" y="2185350"/>
            <a:ext cx="4870500" cy="3439200"/>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They are too concerned about pre­payments as it is a loss of income. Generally, </a:t>
            </a:r>
            <a:r>
              <a:rPr lang="en-US"/>
              <a:t>a customer </a:t>
            </a:r>
            <a:r>
              <a:rPr b="0" i="0" lang="en-US" sz="2400" u="none" cap="none" strike="noStrike">
                <a:solidFill>
                  <a:schemeClr val="dk1"/>
                </a:solidFill>
                <a:latin typeface="Cambria"/>
                <a:ea typeface="Cambria"/>
                <a:cs typeface="Cambria"/>
                <a:sym typeface="Cambria"/>
              </a:rPr>
              <a:t>cannot pre­pay more than 25% of outstanding loan in a single year.</a:t>
            </a:r>
          </a:p>
          <a:p>
            <a:pPr indent="0" lvl="0" marL="0" marR="0" rtl="0" algn="l">
              <a:lnSpc>
                <a:spcPct val="90000"/>
              </a:lnSpc>
              <a:spcBef>
                <a:spcPts val="1800"/>
              </a:spcBef>
              <a:buClr>
                <a:srgbClr val="979797"/>
              </a:buClr>
              <a:buSzPct val="25000"/>
              <a:buFont typeface="Arial"/>
              <a:buNone/>
            </a:pPr>
            <a:r>
              <a:rPr b="0" i="0" lang="en-US" sz="2400" u="none" cap="none" strike="noStrike">
                <a:solidFill>
                  <a:schemeClr val="dk1"/>
                </a:solidFill>
                <a:latin typeface="Cambria"/>
                <a:ea typeface="Cambria"/>
                <a:cs typeface="Cambria"/>
                <a:sym typeface="Cambria"/>
              </a:rPr>
              <a:t> </a:t>
            </a:r>
          </a:p>
        </p:txBody>
      </p:sp>
      <p:cxnSp>
        <p:nvCxnSpPr>
          <p:cNvPr id="384" name="Shape 384"/>
          <p:cNvCxnSpPr/>
          <p:nvPr/>
        </p:nvCxnSpPr>
        <p:spPr>
          <a:xfrm>
            <a:off x="6858000" y="1907325"/>
            <a:ext cx="28500" cy="3439200"/>
          </a:xfrm>
          <a:prstGeom prst="straightConnector1">
            <a:avLst/>
          </a:prstGeom>
          <a:noFill/>
          <a:ln cap="flat" cmpd="sng" w="9525">
            <a:solidFill>
              <a:schemeClr val="dk2"/>
            </a:solidFill>
            <a:prstDash val="solid"/>
            <a:round/>
            <a:headEnd len="lg" w="lg" type="none"/>
            <a:tailEnd len="lg" w="lg" type="none"/>
          </a:ln>
        </p:spPr>
      </p:cxnSp>
      <p:sp>
        <p:nvSpPr>
          <p:cNvPr id="385" name="Shape 385"/>
          <p:cNvSpPr txBox="1"/>
          <p:nvPr/>
        </p:nvSpPr>
        <p:spPr>
          <a:xfrm>
            <a:off x="1903275" y="5660350"/>
            <a:ext cx="9068100" cy="898200"/>
          </a:xfrm>
          <a:prstGeom prst="rect">
            <a:avLst/>
          </a:prstGeom>
          <a:noFill/>
          <a:ln>
            <a:noFill/>
          </a:ln>
        </p:spPr>
        <p:txBody>
          <a:bodyPr anchorCtr="0" anchor="t" bIns="91425" lIns="91425" rIns="91425" tIns="91425">
            <a:noAutofit/>
          </a:bodyPr>
          <a:lstStyle/>
          <a:p>
            <a:pPr lvl="0" rtl="0">
              <a:spcBef>
                <a:spcPts val="0"/>
              </a:spcBef>
              <a:buNone/>
            </a:pPr>
            <a:r>
              <a:rPr b="1" lang="en-US" sz="2400">
                <a:latin typeface="Cambria"/>
                <a:ea typeface="Cambria"/>
                <a:cs typeface="Cambria"/>
                <a:sym typeface="Cambria"/>
              </a:rPr>
              <a:t>But now because of competition private bank removes prepay amount limitation.</a:t>
            </a:r>
            <a:r>
              <a:rPr lang="en-US" sz="2400">
                <a:latin typeface="Cambria"/>
                <a:ea typeface="Cambria"/>
                <a:cs typeface="Cambria"/>
                <a:sym typeface="Cambria"/>
              </a:rPr>
              <a:t> </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Conclusion</a:t>
            </a:r>
          </a:p>
        </p:txBody>
      </p:sp>
      <p:sp>
        <p:nvSpPr>
          <p:cNvPr id="392" name="Shape 392"/>
          <p:cNvSpPr txBox="1"/>
          <p:nvPr>
            <p:ph idx="1" type="body"/>
          </p:nvPr>
        </p:nvSpPr>
        <p:spPr>
          <a:xfrm>
            <a:off x="1522412" y="1981200"/>
            <a:ext cx="9829798" cy="4187824"/>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After all, a loan is a product that the bank is selling to its customer i.e. you. They need to make profit out of it else, it does not make any sense to do business for them!</a:t>
            </a:r>
          </a:p>
          <a:p>
            <a:pPr indent="-223838" lvl="0" marL="223838" marR="0" rtl="0" algn="l">
              <a:lnSpc>
                <a:spcPct val="90000"/>
              </a:lnSpc>
              <a:spcBef>
                <a:spcPts val="180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But as a customer, you should try to buy a product whose cost is as low as possible in both short and long term manner. So, make a wise decision considering the above facts.</a:t>
            </a:r>
          </a:p>
          <a:p>
            <a:pPr indent="-223838" lvl="0" marL="223838" marR="0" rtl="0" algn="l">
              <a:lnSpc>
                <a:spcPct val="90000"/>
              </a:lnSpc>
              <a:spcBef>
                <a:spcPts val="1800"/>
              </a:spcBef>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It</a:t>
            </a:r>
            <a:r>
              <a:rPr lang="en-US"/>
              <a:t> is </a:t>
            </a:r>
            <a:r>
              <a:rPr b="0" i="0" lang="en-US" sz="2400" u="none" cap="none" strike="noStrike">
                <a:solidFill>
                  <a:schemeClr val="dk1"/>
                </a:solidFill>
                <a:latin typeface="Cambria"/>
                <a:ea typeface="Cambria"/>
                <a:cs typeface="Cambria"/>
                <a:sym typeface="Cambria"/>
              </a:rPr>
              <a:t>differ from a customer to customer from where he/she wants to buy a product.</a:t>
            </a: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7" name="Shape 397"/>
        <p:cNvGrpSpPr/>
        <p:nvPr/>
      </p:nvGrpSpPr>
      <p:grpSpPr>
        <a:xfrm>
          <a:off x="0" y="0"/>
          <a:ext cx="0" cy="0"/>
          <a:chOff x="0" y="0"/>
          <a:chExt cx="0" cy="0"/>
        </a:xfrm>
      </p:grpSpPr>
      <p:sp>
        <p:nvSpPr>
          <p:cNvPr id="398" name="Shape 398"/>
          <p:cNvSpPr txBox="1"/>
          <p:nvPr>
            <p:ph type="ctrTitle"/>
          </p:nvPr>
        </p:nvSpPr>
        <p:spPr>
          <a:xfrm>
            <a:off x="1520824" y="1600200"/>
            <a:ext cx="5945100" cy="3048000"/>
          </a:xfrm>
          <a:prstGeom prst="rect">
            <a:avLst/>
          </a:prstGeom>
        </p:spPr>
        <p:txBody>
          <a:bodyPr anchorCtr="0" anchor="b" bIns="91425" lIns="91425" rIns="91425" tIns="91425">
            <a:noAutofit/>
          </a:bodyPr>
          <a:lstStyle/>
          <a:p>
            <a:pPr lvl="0">
              <a:spcBef>
                <a:spcPts val="0"/>
              </a:spcBef>
              <a:buNone/>
            </a:pPr>
            <a:r>
              <a:rPr lang="en-US">
                <a:solidFill>
                  <a:schemeClr val="accent1"/>
                </a:solidFill>
              </a:rPr>
              <a:t>Case Study On Saving account </a:t>
            </a:r>
          </a:p>
        </p:txBody>
      </p:sp>
      <p:sp>
        <p:nvSpPr>
          <p:cNvPr id="399" name="Shape 399"/>
          <p:cNvSpPr txBox="1"/>
          <p:nvPr>
            <p:ph idx="1" type="subTitle"/>
          </p:nvPr>
        </p:nvSpPr>
        <p:spPr>
          <a:xfrm>
            <a:off x="1520825" y="4898571"/>
            <a:ext cx="5945100" cy="1270500"/>
          </a:xfrm>
          <a:prstGeom prst="rect">
            <a:avLst/>
          </a:prstGeom>
        </p:spPr>
        <p:txBody>
          <a:bodyPr anchorCtr="0" anchor="t" bIns="91425" lIns="91425" rIns="91425" tIns="91425">
            <a:noAutofit/>
          </a:bodyPr>
          <a:lstStyle/>
          <a:p>
            <a:pPr indent="-223837" lvl="0" marL="223837">
              <a:lnSpc>
                <a:spcPct val="80000"/>
              </a:lnSpc>
              <a:spcBef>
                <a:spcPts val="0"/>
              </a:spcBef>
              <a:buClr>
                <a:srgbClr val="FF0000"/>
              </a:buClr>
              <a:buSzPct val="80727"/>
              <a:buChar char="●"/>
            </a:pPr>
            <a:r>
              <a:rPr b="1" lang="en-US" sz="2220">
                <a:solidFill>
                  <a:srgbClr val="FF0000"/>
                </a:solidFill>
              </a:rPr>
              <a:t>Axis Bank  vs SBI</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sp>
        <p:nvSpPr>
          <p:cNvPr id="404" name="Shape 404"/>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Case Study of </a:t>
            </a:r>
            <a:r>
              <a:rPr lang="en-US"/>
              <a:t> saving </a:t>
            </a:r>
          </a:p>
        </p:txBody>
      </p:sp>
      <p:sp>
        <p:nvSpPr>
          <p:cNvPr id="405" name="Shape 405"/>
          <p:cNvSpPr txBox="1"/>
          <p:nvPr>
            <p:ph idx="1" type="body"/>
          </p:nvPr>
        </p:nvSpPr>
        <p:spPr>
          <a:xfrm>
            <a:off x="1522412" y="1905000"/>
            <a:ext cx="9906000" cy="4267199"/>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spcAft>
                <a:spcPts val="0"/>
              </a:spcAft>
              <a:buNone/>
            </a:pPr>
            <a:r>
              <a:rPr b="1" i="0" lang="en-US" sz="2220" u="none" cap="none" strike="noStrike">
                <a:solidFill>
                  <a:schemeClr val="dk1"/>
                </a:solidFill>
                <a:latin typeface="Cambria"/>
                <a:ea typeface="Cambria"/>
                <a:cs typeface="Cambria"/>
                <a:sym typeface="Cambria"/>
              </a:rPr>
              <a:t>Axis Bank :</a:t>
            </a:r>
            <a:r>
              <a:rPr b="0" i="0" lang="en-US" sz="2220" u="none" cap="none" strike="noStrike">
                <a:solidFill>
                  <a:schemeClr val="dk1"/>
                </a:solidFill>
                <a:latin typeface="Cambria"/>
                <a:ea typeface="Cambria"/>
                <a:cs typeface="Cambria"/>
                <a:sym typeface="Cambria"/>
              </a:rPr>
              <a:t>-</a:t>
            </a:r>
          </a:p>
          <a:p>
            <a:pPr indent="-223838" lvl="0" marL="223838" marR="0" rtl="0" algn="l">
              <a:lnSpc>
                <a:spcPct val="8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 1) Axis Bank offers multiple Savings Bank accounts to suit different      needs. Some of them are “Easy Access” Savings Account, Pension Savings Account, Youth Account, Women’s Savings Account, Future Stars Saving Account, Trust/NGO Savings Account, Senior Privilege Savings Account, etc.</a:t>
            </a:r>
          </a:p>
          <a:p>
            <a:pPr indent="-223838" lvl="0" marL="223838" marR="0" rtl="0" algn="l">
              <a:lnSpc>
                <a:spcPct val="8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2) Transaction Limit :-  It allowed up to 20 transactions every month at any Axis Bank branch, free of charge. Transactions include cash withdrawals / deposits and requests for demand drafts / pay orders.</a:t>
            </a:r>
          </a:p>
          <a:p>
            <a:pPr indent="-223838" lvl="0" marL="223838" marR="0" rtl="0" algn="l">
              <a:lnSpc>
                <a:spcPct val="80000"/>
              </a:lnSpc>
              <a:spcBef>
                <a:spcPts val="1800"/>
              </a:spcBef>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3) Special Prime plus Saving Account :-Holder is entitled to higher transaction limits, entertainment, pricing and reward benefits and the flexibility of maintaining an average monthly balance of  ₹ 1 lakh in their savings account. </a:t>
            </a:r>
            <a:br>
              <a:rPr b="0" i="0" lang="en-US" sz="2220" u="none" cap="none" strike="noStrike">
                <a:solidFill>
                  <a:schemeClr val="dk1"/>
                </a:solidFill>
                <a:latin typeface="Cambria"/>
                <a:ea typeface="Cambria"/>
                <a:cs typeface="Cambria"/>
                <a:sym typeface="Cambria"/>
              </a:rPr>
            </a:br>
            <a:r>
              <a:rPr b="0" i="0" lang="en-US" sz="2220" u="none" cap="none" strike="noStrike">
                <a:solidFill>
                  <a:schemeClr val="dk1"/>
                </a:solidFill>
                <a:latin typeface="Cambria"/>
                <a:ea typeface="Cambria"/>
                <a:cs typeface="Cambria"/>
                <a:sym typeface="Cambria"/>
              </a:rPr>
              <a:t>  </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nvSpPr>
        <p:spPr>
          <a:xfrm>
            <a:off x="4494212" y="533400"/>
            <a:ext cx="9144000" cy="866970"/>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Times New Roman"/>
              <a:buNone/>
            </a:pPr>
            <a:r>
              <a:rPr b="1" i="0" lang="en-US" sz="3600" u="none" cap="none" strike="noStrike">
                <a:solidFill>
                  <a:schemeClr val="accent1"/>
                </a:solidFill>
                <a:latin typeface="Times New Roman"/>
                <a:ea typeface="Times New Roman"/>
                <a:cs typeface="Times New Roman"/>
                <a:sym typeface="Times New Roman"/>
              </a:rPr>
              <a:t>Introduction </a:t>
            </a:r>
          </a:p>
        </p:txBody>
      </p:sp>
      <p:sp>
        <p:nvSpPr>
          <p:cNvPr id="194" name="Shape 194"/>
          <p:cNvSpPr txBox="1"/>
          <p:nvPr/>
        </p:nvSpPr>
        <p:spPr>
          <a:xfrm>
            <a:off x="1446212" y="1752600"/>
            <a:ext cx="10304745" cy="3992670"/>
          </a:xfrm>
          <a:prstGeom prst="rect">
            <a:avLst/>
          </a:prstGeom>
          <a:noFill/>
          <a:ln>
            <a:noFill/>
          </a:ln>
        </p:spPr>
        <p:txBody>
          <a:bodyPr anchorCtr="0" anchor="t" bIns="45700" lIns="91425" rIns="91425" tIns="45700">
            <a:noAutofit/>
          </a:bodyPr>
          <a:lstStyle/>
          <a:p>
            <a:pPr indent="-355600" lvl="0" marL="457200" marR="0" rtl="0" algn="l">
              <a:lnSpc>
                <a:spcPct val="90000"/>
              </a:lnSpc>
              <a:spcBef>
                <a:spcPts val="0"/>
              </a:spcBef>
              <a:spcAft>
                <a:spcPts val="0"/>
              </a:spcAft>
              <a:buClr>
                <a:schemeClr val="dk1"/>
              </a:buClr>
              <a:buSzPct val="100000"/>
              <a:buFont typeface="Cambria"/>
              <a:buChar char="●"/>
            </a:pPr>
            <a:r>
              <a:rPr i="0" lang="en-US" sz="2000" u="none" cap="none" strike="noStrike">
                <a:solidFill>
                  <a:schemeClr val="dk1"/>
                </a:solidFill>
                <a:latin typeface="Cambria"/>
                <a:ea typeface="Cambria"/>
                <a:cs typeface="Cambria"/>
                <a:sym typeface="Cambria"/>
              </a:rPr>
              <a:t>“A bank includes a body of persons, whether incorporated or not, who carry on the business of banking”</a:t>
            </a:r>
          </a:p>
          <a:p>
            <a:pPr indent="-355600" lvl="0" marL="457200" marR="0" rtl="0" algn="l">
              <a:lnSpc>
                <a:spcPct val="90000"/>
              </a:lnSpc>
              <a:spcBef>
                <a:spcPts val="0"/>
              </a:spcBef>
              <a:spcAft>
                <a:spcPts val="0"/>
              </a:spcAft>
              <a:buClr>
                <a:schemeClr val="dk1"/>
              </a:buClr>
              <a:buSzPct val="111111"/>
              <a:buFont typeface="Cambria"/>
              <a:buChar char="●"/>
            </a:pPr>
            <a:r>
              <a:rPr b="1" lang="en-US" sz="1800">
                <a:solidFill>
                  <a:schemeClr val="dk1"/>
                </a:solidFill>
                <a:latin typeface="Cambria"/>
                <a:ea typeface="Cambria"/>
                <a:cs typeface="Cambria"/>
                <a:sym typeface="Cambria"/>
              </a:rPr>
              <a:t>“</a:t>
            </a:r>
            <a:r>
              <a:rPr lang="en-US" sz="2000">
                <a:solidFill>
                  <a:schemeClr val="dk1"/>
                </a:solidFill>
                <a:latin typeface="Cambria"/>
                <a:ea typeface="Cambria"/>
                <a:cs typeface="Cambria"/>
                <a:sym typeface="Cambria"/>
              </a:rPr>
              <a:t>Bank is an institution, which deals in money and credit</a:t>
            </a:r>
            <a:r>
              <a:rPr b="1" lang="en-US" sz="1800">
                <a:solidFill>
                  <a:schemeClr val="dk1"/>
                </a:solidFill>
                <a:latin typeface="Cambria"/>
                <a:ea typeface="Cambria"/>
                <a:cs typeface="Cambria"/>
                <a:sym typeface="Cambria"/>
              </a:rPr>
              <a:t>”</a:t>
            </a:r>
          </a:p>
          <a:p>
            <a:pPr lvl="0" rtl="0" algn="just">
              <a:lnSpc>
                <a:spcPct val="150000"/>
              </a:lnSpc>
              <a:spcBef>
                <a:spcPts val="1000"/>
              </a:spcBef>
              <a:buNone/>
            </a:pPr>
            <a:r>
              <a:t/>
            </a:r>
            <a:endParaRPr b="1" sz="2400">
              <a:solidFill>
                <a:schemeClr val="dk1"/>
              </a:solidFill>
              <a:latin typeface="Cambria"/>
              <a:ea typeface="Cambria"/>
              <a:cs typeface="Cambria"/>
              <a:sym typeface="Cambria"/>
            </a:endParaRPr>
          </a:p>
          <a:p>
            <a:pPr lvl="0" rtl="0" algn="just">
              <a:lnSpc>
                <a:spcPct val="150000"/>
              </a:lnSpc>
              <a:spcBef>
                <a:spcPts val="1000"/>
              </a:spcBef>
              <a:buNone/>
            </a:pPr>
            <a:r>
              <a:rPr b="1" lang="en-US" sz="2400">
                <a:solidFill>
                  <a:schemeClr val="dk1"/>
                </a:solidFill>
                <a:latin typeface="Cambria"/>
                <a:ea typeface="Cambria"/>
                <a:cs typeface="Cambria"/>
                <a:sym typeface="Cambria"/>
              </a:rPr>
              <a:t>Process of Profit</a:t>
            </a:r>
            <a:r>
              <a:rPr lang="en-US" sz="2400">
                <a:solidFill>
                  <a:schemeClr val="dk1"/>
                </a:solidFill>
                <a:latin typeface="Cambria"/>
                <a:ea typeface="Cambria"/>
                <a:cs typeface="Cambria"/>
                <a:sym typeface="Cambria"/>
              </a:rPr>
              <a:t>:</a:t>
            </a:r>
          </a:p>
          <a:p>
            <a:pPr indent="-355600" lvl="0" marL="457200" rtl="0" algn="just">
              <a:lnSpc>
                <a:spcPct val="150000"/>
              </a:lnSpc>
              <a:spcBef>
                <a:spcPts val="1000"/>
              </a:spcBef>
              <a:buClr>
                <a:schemeClr val="dk1"/>
              </a:buClr>
              <a:buSzPct val="100000"/>
              <a:buFont typeface="Cambria"/>
              <a:buChar char="●"/>
            </a:pPr>
            <a:r>
              <a:rPr lang="en-US" sz="2000">
                <a:solidFill>
                  <a:schemeClr val="dk1"/>
                </a:solidFill>
                <a:latin typeface="Cambria"/>
                <a:ea typeface="Cambria"/>
                <a:cs typeface="Cambria"/>
                <a:sym typeface="Cambria"/>
              </a:rPr>
              <a:t>Lends money at rates higher than the cost of the money they lend</a:t>
            </a:r>
          </a:p>
          <a:p>
            <a:pPr indent="-355600" lvl="0" marL="457200" rtl="0" algn="just">
              <a:lnSpc>
                <a:spcPct val="150000"/>
              </a:lnSpc>
              <a:spcBef>
                <a:spcPts val="1000"/>
              </a:spcBef>
              <a:buClr>
                <a:schemeClr val="dk1"/>
              </a:buClr>
              <a:buSzPct val="100000"/>
              <a:buFont typeface="Cambria"/>
              <a:buChar char="●"/>
            </a:pPr>
            <a:r>
              <a:rPr lang="en-US" sz="2000">
                <a:solidFill>
                  <a:schemeClr val="dk1"/>
                </a:solidFill>
                <a:latin typeface="Cambria"/>
                <a:ea typeface="Cambria"/>
                <a:cs typeface="Cambria"/>
                <a:sym typeface="Cambria"/>
              </a:rPr>
              <a:t>Collects interest on loans and interest payments from the debt securities they own, and pay interest on deposits, CDs, and short-term borrowings.</a:t>
            </a:r>
          </a:p>
          <a:p>
            <a:pPr lvl="0" rtl="0" algn="just">
              <a:lnSpc>
                <a:spcPct val="150000"/>
              </a:lnSpc>
              <a:spcBef>
                <a:spcPts val="1000"/>
              </a:spcBef>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x="0" y="0"/>
          <a:ext cx="0" cy="0"/>
          <a:chOff x="0" y="0"/>
          <a:chExt cx="0" cy="0"/>
        </a:xfrm>
      </p:grpSpPr>
      <p:sp>
        <p:nvSpPr>
          <p:cNvPr id="410" name="Shape 410"/>
          <p:cNvSpPr txBox="1"/>
          <p:nvPr>
            <p:ph idx="1" type="body"/>
          </p:nvPr>
        </p:nvSpPr>
        <p:spPr>
          <a:xfrm>
            <a:off x="1522412" y="1981200"/>
            <a:ext cx="9829798" cy="4187824"/>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4)Interest Charge : - Axis Bank customers can earn an attractive interest of 4% on their savings accounts. </a:t>
            </a:r>
          </a:p>
          <a:p>
            <a:pPr indent="-223838" lvl="0" marL="223838" marR="0" rtl="0" algn="l">
              <a:lnSpc>
                <a:spcPct val="90000"/>
              </a:lnSpc>
              <a:spcBef>
                <a:spcPts val="180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5)Minimum balance required  to be maintained   :-</a:t>
            </a:r>
          </a:p>
          <a:p>
            <a:pPr indent="0" lvl="0" marL="0" marR="0" rtl="0" algn="l">
              <a:lnSpc>
                <a:spcPct val="90000"/>
              </a:lnSpc>
              <a:spcBef>
                <a:spcPts val="1800"/>
              </a:spcBef>
              <a:buClr>
                <a:srgbClr val="979797"/>
              </a:buClr>
              <a:buSzPct val="25000"/>
              <a:buFont typeface="Arial"/>
              <a:buNone/>
            </a:pPr>
            <a:r>
              <a:rPr b="0" i="0" lang="en-US" sz="2400" u="none" cap="none" strike="noStrike">
                <a:solidFill>
                  <a:schemeClr val="dk1"/>
                </a:solidFill>
                <a:latin typeface="Cambria"/>
                <a:ea typeface="Cambria"/>
                <a:cs typeface="Cambria"/>
                <a:sym typeface="Cambria"/>
              </a:rPr>
              <a:t>               </a:t>
            </a:r>
          </a:p>
        </p:txBody>
      </p:sp>
      <p:graphicFrame>
        <p:nvGraphicFramePr>
          <p:cNvPr id="411" name="Shape 411"/>
          <p:cNvGraphicFramePr/>
          <p:nvPr/>
        </p:nvGraphicFramePr>
        <p:xfrm>
          <a:off x="1979611" y="3429000"/>
          <a:ext cx="3000000" cy="3000000"/>
        </p:xfrm>
        <a:graphic>
          <a:graphicData uri="http://schemas.openxmlformats.org/drawingml/2006/table">
            <a:tbl>
              <a:tblPr bandRow="1" firstRow="1">
                <a:noFill/>
                <a:tableStyleId>{0BC8D79E-ED5D-4ADD-A92C-601731DBD87A}</a:tableStyleId>
              </a:tblPr>
              <a:tblGrid>
                <a:gridCol w="4062950"/>
                <a:gridCol w="4062950"/>
              </a:tblGrid>
              <a:tr h="370850">
                <a:tc>
                  <a:txBody>
                    <a:bodyPr>
                      <a:noAutofit/>
                    </a:bodyPr>
                    <a:lstStyle/>
                    <a:p>
                      <a:pPr indent="0" lvl="0" marL="0" marR="0" rtl="0" algn="l">
                        <a:spcBef>
                          <a:spcPts val="0"/>
                        </a:spcBef>
                        <a:buSzPct val="25000"/>
                        <a:buNone/>
                      </a:pPr>
                      <a:r>
                        <a:rPr lang="en-US" sz="1800" u="none" cap="none" strike="noStrike"/>
                        <a:t>Savings Account Type</a:t>
                      </a:r>
                    </a:p>
                  </a:txBody>
                  <a:tcPr marT="57525" marB="57525" marR="95875" marL="95875" anchor="ctr"/>
                </a:tc>
                <a:tc>
                  <a:txBody>
                    <a:bodyPr>
                      <a:noAutofit/>
                    </a:bodyPr>
                    <a:lstStyle/>
                    <a:p>
                      <a:pPr indent="0" lvl="0" marL="0" marR="0" rtl="0" algn="l">
                        <a:spcBef>
                          <a:spcPts val="0"/>
                        </a:spcBef>
                        <a:buSzPct val="25000"/>
                        <a:buNone/>
                      </a:pPr>
                      <a:r>
                        <a:rPr lang="en-US" sz="1800" u="none" cap="none" strike="noStrike"/>
                        <a:t>Minimum Balance Amount</a:t>
                      </a:r>
                    </a:p>
                  </a:txBody>
                  <a:tcPr marT="57525" marB="57525" marR="95875" marL="95875" anchor="ctr"/>
                </a:tc>
              </a:tr>
              <a:tr h="370850">
                <a:tc>
                  <a:txBody>
                    <a:bodyPr>
                      <a:noAutofit/>
                    </a:bodyPr>
                    <a:lstStyle/>
                    <a:p>
                      <a:pPr indent="0" lvl="0" marL="0" marR="0" rtl="0" algn="l">
                        <a:spcBef>
                          <a:spcPts val="0"/>
                        </a:spcBef>
                        <a:buSzPct val="25000"/>
                        <a:buNone/>
                      </a:pPr>
                      <a:r>
                        <a:rPr lang="en-US" sz="1800" u="none" cap="none" strike="noStrike"/>
                        <a:t>EasyAccess Savings Account</a:t>
                      </a:r>
                    </a:p>
                  </a:txBody>
                  <a:tcPr marT="57525" marB="57525" marR="95875" marL="95875" anchor="ctr"/>
                </a:tc>
                <a:tc>
                  <a:txBody>
                    <a:bodyPr>
                      <a:noAutofit/>
                    </a:bodyPr>
                    <a:lstStyle/>
                    <a:p>
                      <a:pPr indent="0" lvl="0" marL="0" marR="0" rtl="0" algn="l">
                        <a:spcBef>
                          <a:spcPts val="0"/>
                        </a:spcBef>
                        <a:buSzPct val="25000"/>
                        <a:buNone/>
                      </a:pPr>
                      <a:r>
                        <a:rPr lang="en-US" sz="1800" u="none" cap="none" strike="noStrike"/>
                        <a:t>Rs.10,000</a:t>
                      </a:r>
                    </a:p>
                  </a:txBody>
                  <a:tcPr marT="57525" marB="57525" marR="95875" marL="95875" anchor="ctr"/>
                </a:tc>
              </a:tr>
              <a:tr h="370850">
                <a:tc>
                  <a:txBody>
                    <a:bodyPr>
                      <a:noAutofit/>
                    </a:bodyPr>
                    <a:lstStyle/>
                    <a:p>
                      <a:pPr indent="0" lvl="0" marL="0" marR="0" rtl="0" algn="l">
                        <a:spcBef>
                          <a:spcPts val="0"/>
                        </a:spcBef>
                        <a:buSzPct val="25000"/>
                        <a:buNone/>
                      </a:pPr>
                      <a:r>
                        <a:rPr lang="en-US" sz="1800" u="none" cap="none" strike="noStrike"/>
                        <a:t>Prime Savings Account</a:t>
                      </a:r>
                    </a:p>
                  </a:txBody>
                  <a:tcPr marT="57525" marB="57525" marR="95875" marL="95875" anchor="ctr"/>
                </a:tc>
                <a:tc>
                  <a:txBody>
                    <a:bodyPr>
                      <a:noAutofit/>
                    </a:bodyPr>
                    <a:lstStyle/>
                    <a:p>
                      <a:pPr indent="0" lvl="0" marL="0" marR="0" rtl="0" algn="l">
                        <a:spcBef>
                          <a:spcPts val="0"/>
                        </a:spcBef>
                        <a:buSzPct val="25000"/>
                        <a:buNone/>
                      </a:pPr>
                      <a:r>
                        <a:rPr lang="en-US" sz="1800" u="none" cap="none" strike="noStrike"/>
                        <a:t>Rs.25,000</a:t>
                      </a:r>
                    </a:p>
                  </a:txBody>
                  <a:tcPr marT="57525" marB="57525" marR="95875" marL="95875" anchor="ctr"/>
                </a:tc>
              </a:tr>
              <a:tr h="370850">
                <a:tc>
                  <a:txBody>
                    <a:bodyPr>
                      <a:noAutofit/>
                    </a:bodyPr>
                    <a:lstStyle/>
                    <a:p>
                      <a:pPr indent="0" lvl="0" marL="0" marR="0" rtl="0" algn="l">
                        <a:spcBef>
                          <a:spcPts val="0"/>
                        </a:spcBef>
                        <a:buSzPct val="25000"/>
                        <a:buNone/>
                      </a:pPr>
                      <a:r>
                        <a:rPr lang="en-US" sz="1800" u="none" cap="none" strike="noStrike"/>
                        <a:t>Future Stars Savings Account</a:t>
                      </a:r>
                    </a:p>
                  </a:txBody>
                  <a:tcPr marT="57525" marB="57525" marR="95875" marL="95875" anchor="ctr"/>
                </a:tc>
                <a:tc>
                  <a:txBody>
                    <a:bodyPr>
                      <a:noAutofit/>
                    </a:bodyPr>
                    <a:lstStyle/>
                    <a:p>
                      <a:pPr indent="0" lvl="0" marL="0" marR="0" rtl="0" algn="l">
                        <a:spcBef>
                          <a:spcPts val="0"/>
                        </a:spcBef>
                        <a:buSzPct val="25000"/>
                        <a:buNone/>
                      </a:pPr>
                      <a:r>
                        <a:rPr lang="en-US" sz="1800" u="none" cap="none" strike="noStrike"/>
                        <a:t>Rs.2,500</a:t>
                      </a:r>
                    </a:p>
                  </a:txBody>
                  <a:tcPr marT="57525" marB="57525" marR="95875" marL="95875" anchor="ctr"/>
                </a:tc>
              </a:tr>
              <a:tr h="370850">
                <a:tc>
                  <a:txBody>
                    <a:bodyPr>
                      <a:noAutofit/>
                    </a:bodyPr>
                    <a:lstStyle/>
                    <a:p>
                      <a:pPr indent="0" lvl="0" marL="0" marR="0" rtl="0" algn="l">
                        <a:spcBef>
                          <a:spcPts val="0"/>
                        </a:spcBef>
                        <a:buSzPct val="25000"/>
                        <a:buNone/>
                      </a:pPr>
                      <a:r>
                        <a:rPr lang="en-US" sz="1800" u="none" cap="none" strike="noStrike"/>
                        <a:t>Prime Plus Savings Account</a:t>
                      </a:r>
                    </a:p>
                  </a:txBody>
                  <a:tcPr marT="57525" marB="57525" marR="95875" marL="95875" anchor="ctr"/>
                </a:tc>
                <a:tc>
                  <a:txBody>
                    <a:bodyPr>
                      <a:noAutofit/>
                    </a:bodyPr>
                    <a:lstStyle/>
                    <a:p>
                      <a:pPr indent="0" lvl="0" marL="0" marR="0" rtl="0" algn="l">
                        <a:spcBef>
                          <a:spcPts val="0"/>
                        </a:spcBef>
                        <a:buSzPct val="25000"/>
                        <a:buNone/>
                      </a:pPr>
                      <a:r>
                        <a:rPr lang="en-US" sz="1800" u="none" cap="none" strike="noStrike"/>
                        <a:t>Rs.1,00,000</a:t>
                      </a:r>
                    </a:p>
                  </a:txBody>
                  <a:tcPr marT="57525" marB="57525" marR="95875" marL="95875" anchor="ctr"/>
                </a:tc>
              </a:tr>
              <a:tr h="370850">
                <a:tc>
                  <a:txBody>
                    <a:bodyPr>
                      <a:noAutofit/>
                    </a:bodyPr>
                    <a:lstStyle/>
                    <a:p>
                      <a:pPr indent="0" lvl="0" marL="0" marR="0" rtl="0" algn="l">
                        <a:spcBef>
                          <a:spcPts val="0"/>
                        </a:spcBef>
                        <a:buSzPct val="25000"/>
                        <a:buNone/>
                      </a:pPr>
                      <a:r>
                        <a:rPr lang="en-US" sz="1800" u="none" cap="none" strike="noStrike"/>
                        <a:t>Women's Savings Account</a:t>
                      </a:r>
                    </a:p>
                  </a:txBody>
                  <a:tcPr marT="57525" marB="57525" marR="95875" marL="95875" anchor="ctr"/>
                </a:tc>
                <a:tc>
                  <a:txBody>
                    <a:bodyPr>
                      <a:noAutofit/>
                    </a:bodyPr>
                    <a:lstStyle/>
                    <a:p>
                      <a:pPr indent="0" lvl="0" marL="0" marR="0" rtl="0" algn="l">
                        <a:spcBef>
                          <a:spcPts val="0"/>
                        </a:spcBef>
                        <a:buSzPct val="25000"/>
                        <a:buNone/>
                      </a:pPr>
                      <a:r>
                        <a:rPr lang="en-US" sz="1800" u="none" cap="none" strike="noStrike"/>
                        <a:t>Rs. 10,000</a:t>
                      </a:r>
                    </a:p>
                  </a:txBody>
                  <a:tcPr marT="57525" marB="57525" marR="95875" marL="95875" anchor="ctr"/>
                </a:tc>
              </a:tr>
              <a:tr h="370850">
                <a:tc>
                  <a:txBody>
                    <a:bodyPr>
                      <a:noAutofit/>
                    </a:bodyPr>
                    <a:lstStyle/>
                    <a:p>
                      <a:pPr indent="0" lvl="0" marL="0" marR="0" rtl="0" algn="l">
                        <a:spcBef>
                          <a:spcPts val="0"/>
                        </a:spcBef>
                        <a:buSzPct val="25000"/>
                        <a:buNone/>
                      </a:pPr>
                      <a:r>
                        <a:rPr lang="en-US" sz="1800" u="none" cap="none" strike="noStrike"/>
                        <a:t>Senior Privilege Savings Account</a:t>
                      </a:r>
                    </a:p>
                  </a:txBody>
                  <a:tcPr marT="57525" marB="57525" marR="95875" marL="95875" anchor="ctr"/>
                </a:tc>
                <a:tc>
                  <a:txBody>
                    <a:bodyPr>
                      <a:noAutofit/>
                    </a:bodyPr>
                    <a:lstStyle/>
                    <a:p>
                      <a:pPr indent="0" lvl="0" marL="0" marR="0" rtl="0" algn="l">
                        <a:spcBef>
                          <a:spcPts val="0"/>
                        </a:spcBef>
                        <a:buSzPct val="25000"/>
                        <a:buNone/>
                      </a:pPr>
                      <a:r>
                        <a:rPr lang="en-US" sz="1800" u="none" cap="none" strike="noStrike"/>
                        <a:t>Rs. 10,000</a:t>
                      </a:r>
                    </a:p>
                  </a:txBody>
                  <a:tcPr marT="57525" marB="57525" marR="95875" marL="95875" anchor="ctr"/>
                </a:tc>
              </a:tr>
              <a:tr h="370850">
                <a:tc>
                  <a:txBody>
                    <a:bodyPr>
                      <a:noAutofit/>
                    </a:bodyPr>
                    <a:lstStyle/>
                    <a:p>
                      <a:pPr indent="0" lvl="0" marL="0" marR="0" rtl="0" algn="l">
                        <a:spcBef>
                          <a:spcPts val="0"/>
                        </a:spcBef>
                        <a:buSzPct val="25000"/>
                        <a:buNone/>
                      </a:pPr>
                      <a:r>
                        <a:rPr lang="en-US" sz="1800" u="none" cap="none" strike="noStrike"/>
                        <a:t>Basic Savings Account</a:t>
                      </a:r>
                    </a:p>
                  </a:txBody>
                  <a:tcPr marT="57525" marB="57525" marR="95875" marL="95875" anchor="ctr"/>
                </a:tc>
                <a:tc>
                  <a:txBody>
                    <a:bodyPr>
                      <a:noAutofit/>
                    </a:bodyPr>
                    <a:lstStyle/>
                    <a:p>
                      <a:pPr indent="0" lvl="0" marL="0" marR="0" rtl="0" algn="l">
                        <a:spcBef>
                          <a:spcPts val="0"/>
                        </a:spcBef>
                        <a:buSzPct val="25000"/>
                        <a:buNone/>
                      </a:pPr>
                      <a:r>
                        <a:rPr lang="en-US" sz="1800" u="none" cap="none" strike="noStrike"/>
                        <a:t>Nil</a:t>
                      </a:r>
                    </a:p>
                  </a:txBody>
                  <a:tcPr marT="57525" marB="57525" marR="95875" marL="95875" anchor="ctr"/>
                </a:tc>
              </a:tr>
            </a:tbl>
          </a:graphicData>
        </a:graphic>
      </p:graphicFrame>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ph idx="1" type="body"/>
          </p:nvPr>
        </p:nvSpPr>
        <p:spPr>
          <a:xfrm>
            <a:off x="1522412" y="1981200"/>
            <a:ext cx="9829798" cy="4187824"/>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180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a:t>
            </a:r>
            <a:r>
              <a:rPr lang="en-US"/>
              <a:t>6</a:t>
            </a:r>
            <a:r>
              <a:rPr b="0" i="0" lang="en-US" sz="2400" u="none" cap="none" strike="noStrike">
                <a:solidFill>
                  <a:schemeClr val="dk1"/>
                </a:solidFill>
                <a:latin typeface="Cambria"/>
                <a:ea typeface="Cambria"/>
                <a:cs typeface="Cambria"/>
                <a:sym typeface="Cambria"/>
              </a:rPr>
              <a:t>)Benefits of Senior privilege Saving account :- Special bill payment facility at all Axis Bank branches, 20-60% discount at over 600 diagnostic centers for health check-ups, 15% discount on purchases from Apollo Pharmacies, a special senior’s Id card for emergency purposes, and many more such benefits. </a:t>
            </a:r>
          </a:p>
          <a:p>
            <a:pPr indent="-223838" lvl="0" marL="223838" marR="0" rtl="0" algn="l">
              <a:lnSpc>
                <a:spcPct val="90000"/>
              </a:lnSpc>
              <a:spcBef>
                <a:spcPts val="1800"/>
              </a:spcBef>
              <a:buClr>
                <a:srgbClr val="979797"/>
              </a:buClr>
              <a:buSzPct val="80000"/>
              <a:buFont typeface="Arial"/>
              <a:buNone/>
            </a:pPr>
            <a:r>
              <a:t/>
            </a:r>
            <a:endParaRPr b="0" i="0" sz="2400" u="none" cap="none" strike="noStrike">
              <a:solidFill>
                <a:schemeClr val="dk1"/>
              </a:solidFill>
              <a:latin typeface="Cambria"/>
              <a:ea typeface="Cambria"/>
              <a:cs typeface="Cambria"/>
              <a:sym typeface="Cambria"/>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sp>
        <p:nvSpPr>
          <p:cNvPr id="421" name="Shape 421"/>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Savings Accounts</a:t>
            </a:r>
          </a:p>
        </p:txBody>
      </p:sp>
      <p:sp>
        <p:nvSpPr>
          <p:cNvPr id="422" name="Shape 422"/>
          <p:cNvSpPr txBox="1"/>
          <p:nvPr>
            <p:ph idx="1" type="body"/>
          </p:nvPr>
        </p:nvSpPr>
        <p:spPr>
          <a:xfrm>
            <a:off x="1522412" y="1981200"/>
            <a:ext cx="9829798" cy="4187824"/>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spcAft>
                <a:spcPts val="0"/>
              </a:spcAft>
              <a:buNone/>
            </a:pPr>
            <a:r>
              <a:rPr b="1" i="0" lang="en-US" sz="2400" u="none" cap="none" strike="noStrike">
                <a:solidFill>
                  <a:schemeClr val="dk1"/>
                </a:solidFill>
                <a:latin typeface="Cambria"/>
                <a:ea typeface="Cambria"/>
                <a:cs typeface="Cambria"/>
                <a:sym typeface="Cambria"/>
              </a:rPr>
              <a:t>SBI Bank</a:t>
            </a:r>
            <a:r>
              <a:rPr b="0" i="0" lang="en-US" sz="2400" u="none" cap="none" strike="noStrike">
                <a:solidFill>
                  <a:schemeClr val="dk1"/>
                </a:solidFill>
                <a:latin typeface="Cambria"/>
                <a:ea typeface="Cambria"/>
                <a:cs typeface="Cambria"/>
                <a:sym typeface="Cambria"/>
              </a:rPr>
              <a:t> :-</a:t>
            </a:r>
          </a:p>
          <a:p>
            <a:pPr indent="-223838" lvl="0" marL="223838" marR="0" rtl="0" algn="l">
              <a:lnSpc>
                <a:spcPct val="80000"/>
              </a:lnSpc>
              <a:spcBef>
                <a:spcPts val="180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1) SBI offers various types of accounts like Savings plus, yuva saving, Basic saving, Small savings, Savings account for minors.</a:t>
            </a:r>
          </a:p>
          <a:p>
            <a:pPr indent="-223838" lvl="0" marL="223838" marR="0" rtl="0" algn="l">
              <a:lnSpc>
                <a:spcPct val="80000"/>
              </a:lnSpc>
              <a:spcBef>
                <a:spcPts val="180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2) SBI gives 4% interest rate for all savings account.</a:t>
            </a:r>
          </a:p>
          <a:p>
            <a:pPr indent="-223838" lvl="0" marL="223838" marR="0" rtl="0" algn="l">
              <a:lnSpc>
                <a:spcPct val="80000"/>
              </a:lnSpc>
              <a:spcBef>
                <a:spcPts val="180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3)There is no upper bound for deposit and withdrawal but for security purpose we have to provide PAN card for transaction above ₹ 50,000.lower bound is ₹ 50.</a:t>
            </a:r>
          </a:p>
          <a:p>
            <a:pPr indent="-223838" lvl="0" marL="223838" marR="0" rtl="0" algn="l">
              <a:lnSpc>
                <a:spcPct val="80000"/>
              </a:lnSpc>
              <a:spcBef>
                <a:spcPts val="180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4) SBI provides salary accounts with special features and benefits to employees of corporates, universities, colleges, schools, Government establishments, railways, police and defence personnel, and so on.</a:t>
            </a:r>
          </a:p>
          <a:p>
            <a:pPr indent="-223838" lvl="0" marL="223838" marR="0" rtl="0" algn="l">
              <a:lnSpc>
                <a:spcPct val="80000"/>
              </a:lnSpc>
              <a:spcBef>
                <a:spcPts val="1800"/>
              </a:spcBef>
              <a:buClr>
                <a:srgbClr val="979797"/>
              </a:buClr>
              <a:buSzPct val="80000"/>
              <a:buFont typeface="Arial"/>
              <a:buNone/>
            </a:pPr>
            <a:r>
              <a:t/>
            </a:r>
            <a:endParaRPr b="0" i="0" sz="2400" u="none" cap="none" strike="noStrike">
              <a:solidFill>
                <a:schemeClr val="dk1"/>
              </a:solidFill>
              <a:latin typeface="Cambria"/>
              <a:ea typeface="Cambria"/>
              <a:cs typeface="Cambria"/>
              <a:sym typeface="Cambria"/>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ph idx="1" type="body"/>
          </p:nvPr>
        </p:nvSpPr>
        <p:spPr>
          <a:xfrm>
            <a:off x="1522412" y="1676400"/>
            <a:ext cx="10286999" cy="4876799"/>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5)Minimum balance required to maintain :-</a:t>
            </a:r>
          </a:p>
          <a:p>
            <a:pPr indent="0" lvl="0" marL="0" marR="0" rtl="0" algn="l">
              <a:lnSpc>
                <a:spcPct val="90000"/>
              </a:lnSpc>
              <a:spcBef>
                <a:spcPts val="1800"/>
              </a:spcBef>
              <a:spcAft>
                <a:spcPts val="0"/>
              </a:spcAft>
              <a:buClr>
                <a:srgbClr val="979797"/>
              </a:buClr>
              <a:buSzPct val="250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90000"/>
              </a:lnSpc>
              <a:spcBef>
                <a:spcPts val="1800"/>
              </a:spcBef>
              <a:spcAft>
                <a:spcPts val="0"/>
              </a:spcAft>
              <a:buClr>
                <a:srgbClr val="979797"/>
              </a:buClr>
              <a:buSzPct val="250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90000"/>
              </a:lnSpc>
              <a:spcBef>
                <a:spcPts val="1800"/>
              </a:spcBef>
              <a:spcAft>
                <a:spcPts val="0"/>
              </a:spcAft>
              <a:buClr>
                <a:srgbClr val="979797"/>
              </a:buClr>
              <a:buSzPct val="250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90000"/>
              </a:lnSpc>
              <a:spcBef>
                <a:spcPts val="1800"/>
              </a:spcBef>
              <a:spcAft>
                <a:spcPts val="0"/>
              </a:spcAft>
              <a:buClr>
                <a:srgbClr val="979797"/>
              </a:buClr>
              <a:buSzPct val="250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90000"/>
              </a:lnSpc>
              <a:spcBef>
                <a:spcPts val="1800"/>
              </a:spcBef>
              <a:spcAft>
                <a:spcPts val="0"/>
              </a:spcAft>
              <a:buClr>
                <a:srgbClr val="979797"/>
              </a:buClr>
              <a:buSzPct val="25000"/>
              <a:buFont typeface="Arial"/>
              <a:buNone/>
            </a:pPr>
            <a:r>
              <a:t/>
            </a:r>
            <a:endParaRPr b="0" i="0" sz="2400" u="none" cap="none" strike="noStrike">
              <a:solidFill>
                <a:schemeClr val="dk1"/>
              </a:solidFill>
              <a:latin typeface="Cambria"/>
              <a:ea typeface="Cambria"/>
              <a:cs typeface="Cambria"/>
              <a:sym typeface="Cambria"/>
            </a:endParaRPr>
          </a:p>
          <a:p>
            <a:pPr indent="0" lvl="0" marL="0" marR="0" rtl="0" algn="l">
              <a:lnSpc>
                <a:spcPct val="90000"/>
              </a:lnSpc>
              <a:spcBef>
                <a:spcPts val="1800"/>
              </a:spcBef>
              <a:spcAft>
                <a:spcPts val="0"/>
              </a:spcAft>
              <a:buClr>
                <a:srgbClr val="979797"/>
              </a:buClr>
              <a:buSzPct val="25000"/>
              <a:buFont typeface="Arial"/>
              <a:buNone/>
            </a:pPr>
            <a:r>
              <a:t/>
            </a:r>
            <a:endParaRPr b="0" i="0" sz="2400" u="none" cap="none" strike="noStrike">
              <a:solidFill>
                <a:schemeClr val="dk1"/>
              </a:solidFill>
              <a:latin typeface="Cambria"/>
              <a:ea typeface="Cambria"/>
              <a:cs typeface="Cambria"/>
              <a:sym typeface="Cambria"/>
            </a:endParaRPr>
          </a:p>
          <a:p>
            <a:pPr indent="-223838" lvl="0" marL="223838" marR="0" rtl="0" algn="l">
              <a:lnSpc>
                <a:spcPct val="90000"/>
              </a:lnSpc>
              <a:spcBef>
                <a:spcPts val="1800"/>
              </a:spcBef>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6)Special features :-savings account does not require a minimum balance and provides ATM/Debit card, net banking and mobile banking facilities.</a:t>
            </a:r>
          </a:p>
        </p:txBody>
      </p:sp>
      <p:graphicFrame>
        <p:nvGraphicFramePr>
          <p:cNvPr id="428" name="Shape 428"/>
          <p:cNvGraphicFramePr/>
          <p:nvPr/>
        </p:nvGraphicFramePr>
        <p:xfrm>
          <a:off x="2055811" y="2133600"/>
          <a:ext cx="3000000" cy="3000000"/>
        </p:xfrm>
        <a:graphic>
          <a:graphicData uri="http://schemas.openxmlformats.org/drawingml/2006/table">
            <a:tbl>
              <a:tblPr bandRow="1" firstRow="1">
                <a:noFill/>
                <a:tableStyleId>{0BC8D79E-ED5D-4ADD-A92C-601731DBD87A}</a:tableStyleId>
              </a:tblPr>
              <a:tblGrid>
                <a:gridCol w="3098800"/>
                <a:gridCol w="3098800"/>
                <a:gridCol w="3098800"/>
              </a:tblGrid>
              <a:tr h="374525">
                <a:tc>
                  <a:txBody>
                    <a:bodyPr>
                      <a:noAutofit/>
                    </a:bodyPr>
                    <a:lstStyle/>
                    <a:p>
                      <a:pPr indent="0" lvl="0" marL="0" marR="0" rtl="0" algn="l">
                        <a:spcBef>
                          <a:spcPts val="0"/>
                        </a:spcBef>
                        <a:buSzPct val="25000"/>
                        <a:buNone/>
                      </a:pPr>
                      <a:r>
                        <a:rPr b="1" lang="en-US" sz="1800" u="none" cap="none" strike="noStrike"/>
                        <a:t>Savings Account</a:t>
                      </a:r>
                    </a:p>
                  </a:txBody>
                  <a:tcPr marT="85725" marB="85725" marR="142875" marL="142875" anchor="ctr"/>
                </a:tc>
                <a:tc>
                  <a:txBody>
                    <a:bodyPr>
                      <a:noAutofit/>
                    </a:bodyPr>
                    <a:lstStyle/>
                    <a:p>
                      <a:pPr indent="0" lvl="0" marL="0" marR="0" rtl="0" algn="l">
                        <a:spcBef>
                          <a:spcPts val="0"/>
                        </a:spcBef>
                        <a:buSzPct val="25000"/>
                        <a:buNone/>
                      </a:pPr>
                      <a:r>
                        <a:rPr b="1" lang="en-US" sz="1800" u="none" cap="none" strike="noStrike"/>
                        <a:t>Minimum Balance Required</a:t>
                      </a:r>
                    </a:p>
                  </a:txBody>
                  <a:tcPr marT="85725" marB="85725" marR="142875" marL="142875" anchor="ctr"/>
                </a:tc>
                <a:tc>
                  <a:txBody>
                    <a:bodyPr>
                      <a:noAutofit/>
                    </a:bodyPr>
                    <a:lstStyle/>
                    <a:p>
                      <a:pPr indent="0" lvl="0" marL="0" marR="0" rtl="0" algn="l">
                        <a:spcBef>
                          <a:spcPts val="0"/>
                        </a:spcBef>
                        <a:buSzPct val="25000"/>
                        <a:buNone/>
                      </a:pPr>
                      <a:r>
                        <a:rPr b="1" lang="en-US" sz="1800" u="none" cap="none" strike="noStrike"/>
                        <a:t>Debit Card Issued</a:t>
                      </a:r>
                    </a:p>
                  </a:txBody>
                  <a:tcPr marT="85725" marB="85725" marR="142875" marL="142875" anchor="ctr"/>
                </a:tc>
              </a:tr>
              <a:tr h="231850">
                <a:tc>
                  <a:txBody>
                    <a:bodyPr>
                      <a:noAutofit/>
                    </a:bodyPr>
                    <a:lstStyle/>
                    <a:p>
                      <a:pPr indent="0" lvl="0" marL="0" marR="0" rtl="0" algn="l">
                        <a:spcBef>
                          <a:spcPts val="0"/>
                        </a:spcBef>
                        <a:buSzPct val="25000"/>
                        <a:buNone/>
                      </a:pPr>
                      <a:r>
                        <a:rPr b="1" lang="en-US" sz="1800" u="none" cap="none" strike="noStrike"/>
                        <a:t>Savings Plus Account</a:t>
                      </a:r>
                    </a:p>
                  </a:txBody>
                  <a:tcPr marT="85725" marB="85725" marR="142875" marL="142875" anchor="ctr"/>
                </a:tc>
                <a:tc>
                  <a:txBody>
                    <a:bodyPr>
                      <a:noAutofit/>
                    </a:bodyPr>
                    <a:lstStyle/>
                    <a:p>
                      <a:pPr indent="0" lvl="0" marL="0" marR="0" rtl="0" algn="l">
                        <a:spcBef>
                          <a:spcPts val="0"/>
                        </a:spcBef>
                        <a:buSzPct val="25000"/>
                        <a:buNone/>
                      </a:pPr>
                      <a:r>
                        <a:rPr lang="en-US" sz="1800" u="none" cap="none" strike="noStrike"/>
                        <a:t>INR 25,000</a:t>
                      </a:r>
                    </a:p>
                  </a:txBody>
                  <a:tcPr marT="85725" marB="85725" marR="142875" marL="142875" anchor="ctr"/>
                </a:tc>
                <a:tc>
                  <a:txBody>
                    <a:bodyPr>
                      <a:noAutofit/>
                    </a:bodyPr>
                    <a:lstStyle/>
                    <a:p>
                      <a:pPr indent="0" lvl="0" marL="0" marR="0" rtl="0" algn="l">
                        <a:spcBef>
                          <a:spcPts val="0"/>
                        </a:spcBef>
                        <a:buSzPct val="25000"/>
                        <a:buNone/>
                      </a:pPr>
                      <a:r>
                        <a:rPr lang="en-US" sz="1800" u="none" cap="none" strike="noStrike"/>
                        <a:t>Basic ATM-Debit Card</a:t>
                      </a:r>
                    </a:p>
                  </a:txBody>
                  <a:tcPr marT="85725" marB="85725" marR="142875" marL="142875" anchor="ctr"/>
                </a:tc>
              </a:tr>
              <a:tr h="231850">
                <a:tc>
                  <a:txBody>
                    <a:bodyPr>
                      <a:noAutofit/>
                    </a:bodyPr>
                    <a:lstStyle/>
                    <a:p>
                      <a:pPr indent="0" lvl="0" marL="0" marR="0" rtl="0" algn="l">
                        <a:spcBef>
                          <a:spcPts val="0"/>
                        </a:spcBef>
                        <a:buSzPct val="25000"/>
                        <a:buNone/>
                      </a:pPr>
                      <a:r>
                        <a:rPr b="1" lang="en-US" sz="1800" u="none" cap="none" strike="noStrike"/>
                        <a:t>Yuva Savings Account</a:t>
                      </a:r>
                    </a:p>
                  </a:txBody>
                  <a:tcPr marT="85725" marB="85725" marR="142875" marL="142875" anchor="ctr"/>
                </a:tc>
                <a:tc>
                  <a:txBody>
                    <a:bodyPr>
                      <a:noAutofit/>
                    </a:bodyPr>
                    <a:lstStyle/>
                    <a:p>
                      <a:pPr indent="0" lvl="0" marL="0" marR="0" rtl="0" algn="l">
                        <a:spcBef>
                          <a:spcPts val="0"/>
                        </a:spcBef>
                        <a:buSzPct val="25000"/>
                        <a:buNone/>
                      </a:pPr>
                      <a:r>
                        <a:rPr lang="en-US" sz="1800" u="none" cap="none" strike="noStrike"/>
                        <a:t>Not Required</a:t>
                      </a:r>
                    </a:p>
                  </a:txBody>
                  <a:tcPr marT="85725" marB="85725" marR="142875" marL="142875" anchor="ctr"/>
                </a:tc>
                <a:tc>
                  <a:txBody>
                    <a:bodyPr>
                      <a:noAutofit/>
                    </a:bodyPr>
                    <a:lstStyle/>
                    <a:p>
                      <a:pPr indent="0" lvl="0" marL="0" marR="0" rtl="0" algn="l">
                        <a:spcBef>
                          <a:spcPts val="0"/>
                        </a:spcBef>
                        <a:buSzPct val="25000"/>
                        <a:buNone/>
                      </a:pPr>
                      <a:r>
                        <a:rPr lang="en-US" sz="1800" u="none" cap="none" strike="noStrike"/>
                        <a:t>Multiple variants</a:t>
                      </a:r>
                    </a:p>
                  </a:txBody>
                  <a:tcPr marT="85725" marB="85725" marR="142875" marL="142875" anchor="ctr"/>
                </a:tc>
              </a:tr>
              <a:tr h="231850">
                <a:tc>
                  <a:txBody>
                    <a:bodyPr>
                      <a:noAutofit/>
                    </a:bodyPr>
                    <a:lstStyle/>
                    <a:p>
                      <a:pPr indent="0" lvl="0" marL="0" marR="0" rtl="0" algn="l">
                        <a:spcBef>
                          <a:spcPts val="0"/>
                        </a:spcBef>
                        <a:buSzPct val="25000"/>
                        <a:buNone/>
                      </a:pPr>
                      <a:r>
                        <a:rPr b="1" lang="en-US" sz="1800" u="none" cap="none" strike="noStrike"/>
                        <a:t>Basic Savings Account</a:t>
                      </a:r>
                    </a:p>
                  </a:txBody>
                  <a:tcPr marT="85725" marB="85725" marR="142875" marL="142875" anchor="ctr"/>
                </a:tc>
                <a:tc>
                  <a:txBody>
                    <a:bodyPr>
                      <a:noAutofit/>
                    </a:bodyPr>
                    <a:lstStyle/>
                    <a:p>
                      <a:pPr indent="0" lvl="0" marL="0" marR="0" rtl="0" algn="l">
                        <a:spcBef>
                          <a:spcPts val="0"/>
                        </a:spcBef>
                        <a:buSzPct val="25000"/>
                        <a:buNone/>
                      </a:pPr>
                      <a:r>
                        <a:rPr lang="en-US" sz="1800" u="none" cap="none" strike="noStrike"/>
                        <a:t>Not Required</a:t>
                      </a:r>
                    </a:p>
                  </a:txBody>
                  <a:tcPr marT="85725" marB="85725" marR="142875" marL="142875" anchor="ctr"/>
                </a:tc>
                <a:tc>
                  <a:txBody>
                    <a:bodyPr>
                      <a:noAutofit/>
                    </a:bodyPr>
                    <a:lstStyle/>
                    <a:p>
                      <a:pPr indent="0" lvl="0" marL="0" marR="0" rtl="0" algn="l">
                        <a:spcBef>
                          <a:spcPts val="0"/>
                        </a:spcBef>
                        <a:buSzPct val="25000"/>
                        <a:buNone/>
                      </a:pPr>
                      <a:r>
                        <a:rPr lang="en-US" sz="1800" u="none" cap="none" strike="noStrike"/>
                        <a:t>Basic ATM-Debit Card</a:t>
                      </a:r>
                    </a:p>
                  </a:txBody>
                  <a:tcPr marT="85725" marB="85725" marR="142875" marL="142875" anchor="ctr"/>
                </a:tc>
              </a:tr>
              <a:tr h="231850">
                <a:tc>
                  <a:txBody>
                    <a:bodyPr>
                      <a:noAutofit/>
                    </a:bodyPr>
                    <a:lstStyle/>
                    <a:p>
                      <a:pPr indent="0" lvl="0" marL="0" marR="0" rtl="0" algn="l">
                        <a:spcBef>
                          <a:spcPts val="0"/>
                        </a:spcBef>
                        <a:buSzPct val="25000"/>
                        <a:buNone/>
                      </a:pPr>
                      <a:r>
                        <a:rPr b="1" lang="en-US" sz="1800" u="none" cap="none" strike="noStrike"/>
                        <a:t>Small Savings Account</a:t>
                      </a:r>
                    </a:p>
                  </a:txBody>
                  <a:tcPr marT="85725" marB="85725" marR="142875" marL="142875" anchor="ctr"/>
                </a:tc>
                <a:tc>
                  <a:txBody>
                    <a:bodyPr>
                      <a:noAutofit/>
                    </a:bodyPr>
                    <a:lstStyle/>
                    <a:p>
                      <a:pPr indent="0" lvl="0" marL="0" marR="0" rtl="0" algn="l">
                        <a:spcBef>
                          <a:spcPts val="0"/>
                        </a:spcBef>
                        <a:buSzPct val="25000"/>
                        <a:buNone/>
                      </a:pPr>
                      <a:r>
                        <a:rPr lang="en-US" sz="1800" u="none" cap="none" strike="noStrike"/>
                        <a:t>Not Required</a:t>
                      </a:r>
                    </a:p>
                  </a:txBody>
                  <a:tcPr marT="85725" marB="85725" marR="142875" marL="142875" anchor="ctr"/>
                </a:tc>
                <a:tc>
                  <a:txBody>
                    <a:bodyPr>
                      <a:noAutofit/>
                    </a:bodyPr>
                    <a:lstStyle/>
                    <a:p>
                      <a:pPr indent="0" lvl="0" marL="0" marR="0" rtl="0" algn="l">
                        <a:spcBef>
                          <a:spcPts val="0"/>
                        </a:spcBef>
                        <a:buSzPct val="25000"/>
                        <a:buNone/>
                      </a:pPr>
                      <a:r>
                        <a:rPr lang="en-US" sz="1800" u="none" cap="none" strike="noStrike"/>
                        <a:t>ATM cum Debit Card</a:t>
                      </a:r>
                    </a:p>
                  </a:txBody>
                  <a:tcPr marT="85725" marB="85725" marR="142875" marL="142875" anchor="ctr"/>
                </a:tc>
              </a:tr>
              <a:tr h="374525">
                <a:tc>
                  <a:txBody>
                    <a:bodyPr>
                      <a:noAutofit/>
                    </a:bodyPr>
                    <a:lstStyle/>
                    <a:p>
                      <a:pPr indent="0" lvl="0" marL="0" marR="0" rtl="0" algn="l">
                        <a:spcBef>
                          <a:spcPts val="0"/>
                        </a:spcBef>
                        <a:buSzPct val="25000"/>
                        <a:buNone/>
                      </a:pPr>
                      <a:r>
                        <a:rPr b="1" lang="en-US" sz="1800" u="none" cap="none" strike="noStrike"/>
                        <a:t>Savings Account For Minors</a:t>
                      </a:r>
                    </a:p>
                  </a:txBody>
                  <a:tcPr marT="85725" marB="85725" marR="142875" marL="142875" anchor="ctr"/>
                </a:tc>
                <a:tc>
                  <a:txBody>
                    <a:bodyPr>
                      <a:noAutofit/>
                    </a:bodyPr>
                    <a:lstStyle/>
                    <a:p>
                      <a:pPr indent="0" lvl="0" marL="0" marR="0" rtl="0" algn="l">
                        <a:spcBef>
                          <a:spcPts val="0"/>
                        </a:spcBef>
                        <a:buSzPct val="25000"/>
                        <a:buNone/>
                      </a:pPr>
                      <a:r>
                        <a:rPr lang="en-US" sz="1800" u="none" cap="none" strike="noStrike"/>
                        <a:t>Not Required</a:t>
                      </a:r>
                    </a:p>
                  </a:txBody>
                  <a:tcPr marT="85725" marB="85725" marR="142875" marL="142875" anchor="ctr"/>
                </a:tc>
                <a:tc>
                  <a:txBody>
                    <a:bodyPr>
                      <a:noAutofit/>
                    </a:bodyPr>
                    <a:lstStyle/>
                    <a:p>
                      <a:pPr indent="0" lvl="0" marL="0" marR="0" rtl="0" algn="l">
                        <a:spcBef>
                          <a:spcPts val="0"/>
                        </a:spcBef>
                        <a:buSzPct val="25000"/>
                        <a:buNone/>
                      </a:pPr>
                      <a:r>
                        <a:rPr lang="en-US" sz="1800" u="none" cap="none" strike="noStrike"/>
                        <a:t>Photo ATM cum Debit Ca</a:t>
                      </a:r>
                    </a:p>
                  </a:txBody>
                  <a:tcPr marT="85725" marB="85725" marR="142875" marL="142875" anchor="ctr"/>
                </a:tc>
              </a:tr>
            </a:tbl>
          </a:graphicData>
        </a:graphic>
      </p:graphicFrame>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ph type="ctrTitle"/>
          </p:nvPr>
        </p:nvSpPr>
        <p:spPr>
          <a:xfrm>
            <a:off x="1520824" y="1600200"/>
            <a:ext cx="5945100" cy="3048000"/>
          </a:xfrm>
          <a:prstGeom prst="rect">
            <a:avLst/>
          </a:prstGeom>
        </p:spPr>
        <p:txBody>
          <a:bodyPr anchorCtr="0" anchor="b" bIns="91425" lIns="91425" rIns="91425" tIns="91425">
            <a:noAutofit/>
          </a:bodyPr>
          <a:lstStyle/>
          <a:p>
            <a:pPr lvl="0">
              <a:spcBef>
                <a:spcPts val="0"/>
              </a:spcBef>
              <a:buNone/>
            </a:pPr>
            <a:r>
              <a:rPr lang="en-US">
                <a:solidFill>
                  <a:schemeClr val="accent1"/>
                </a:solidFill>
              </a:rPr>
              <a:t>Case Study on Current account</a:t>
            </a:r>
          </a:p>
        </p:txBody>
      </p:sp>
      <p:sp>
        <p:nvSpPr>
          <p:cNvPr id="435" name="Shape 435"/>
          <p:cNvSpPr txBox="1"/>
          <p:nvPr>
            <p:ph idx="1" type="subTitle"/>
          </p:nvPr>
        </p:nvSpPr>
        <p:spPr>
          <a:xfrm>
            <a:off x="1454400" y="4898571"/>
            <a:ext cx="5945100" cy="1270500"/>
          </a:xfrm>
          <a:prstGeom prst="rect">
            <a:avLst/>
          </a:prstGeom>
        </p:spPr>
        <p:txBody>
          <a:bodyPr anchorCtr="0" anchor="t" bIns="91425" lIns="91425" rIns="91425" tIns="91425">
            <a:noAutofit/>
          </a:bodyPr>
          <a:lstStyle/>
          <a:p>
            <a:pPr lvl="0">
              <a:spcBef>
                <a:spcPts val="0"/>
              </a:spcBef>
              <a:buNone/>
            </a:pPr>
            <a:r>
              <a:rPr lang="en-US">
                <a:solidFill>
                  <a:srgbClr val="FF0000"/>
                </a:solidFill>
              </a:rPr>
              <a:t>ICICI vs SBI</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Case Study of Current Accounts</a:t>
            </a:r>
          </a:p>
        </p:txBody>
      </p:sp>
      <p:sp>
        <p:nvSpPr>
          <p:cNvPr id="441" name="Shape 441"/>
          <p:cNvSpPr/>
          <p:nvPr/>
        </p:nvSpPr>
        <p:spPr>
          <a:xfrm>
            <a:off x="1751011" y="2133600"/>
            <a:ext cx="9906000" cy="3139321"/>
          </a:xfrm>
          <a:prstGeom prst="rect">
            <a:avLst/>
          </a:prstGeom>
          <a:noFill/>
          <a:ln>
            <a:noFill/>
          </a:ln>
        </p:spPr>
        <p:txBody>
          <a:bodyPr anchorCtr="0" anchor="t" bIns="45700" lIns="91425" rIns="91425" tIns="45700">
            <a:noAutofit/>
          </a:bodyPr>
          <a:lstStyle/>
          <a:p>
            <a:pPr lvl="0" marR="0" rtl="0" algn="l">
              <a:spcBef>
                <a:spcPts val="0"/>
              </a:spcBef>
              <a:buNone/>
            </a:pPr>
            <a:r>
              <a:rPr b="1" lang="en-US" sz="2400">
                <a:solidFill>
                  <a:schemeClr val="dk1"/>
                </a:solidFill>
                <a:latin typeface="Cambria"/>
                <a:ea typeface="Cambria"/>
                <a:cs typeface="Cambria"/>
                <a:sym typeface="Cambria"/>
              </a:rPr>
              <a:t>ICICI Bank</a:t>
            </a:r>
          </a:p>
          <a:p>
            <a:pPr indent="-298450" lvl="0" marL="285750" marR="0" rtl="0" algn="l">
              <a:spcBef>
                <a:spcPts val="0"/>
              </a:spcBef>
              <a:buClr>
                <a:schemeClr val="dk1"/>
              </a:buClr>
              <a:buSzPct val="100000"/>
              <a:buFont typeface="Arial"/>
              <a:buChar char="•"/>
            </a:pPr>
            <a:r>
              <a:rPr lang="en-US" sz="2000">
                <a:solidFill>
                  <a:schemeClr val="dk1"/>
                </a:solidFill>
                <a:latin typeface="Cambria"/>
                <a:ea typeface="Cambria"/>
                <a:cs typeface="Cambria"/>
                <a:sym typeface="Cambria"/>
              </a:rPr>
              <a:t>Provides Regular(Turnover&lt;2Cr), Premium(for bigger domestic business) and Trade(for import/export like business) current accounts according to need​</a:t>
            </a:r>
          </a:p>
          <a:p>
            <a:pPr indent="-298450" lvl="0" marL="285750" marR="0" rtl="0" algn="l">
              <a:spcBef>
                <a:spcPts val="0"/>
              </a:spcBef>
              <a:buClr>
                <a:schemeClr val="dk1"/>
              </a:buClr>
              <a:buSzPct val="100000"/>
              <a:buFont typeface="Arial"/>
              <a:buChar char="•"/>
            </a:pPr>
            <a:r>
              <a:rPr lang="en-US" sz="2000">
                <a:solidFill>
                  <a:schemeClr val="dk1"/>
                </a:solidFill>
                <a:latin typeface="Cambria"/>
                <a:ea typeface="Cambria"/>
                <a:cs typeface="Cambria"/>
                <a:sym typeface="Cambria"/>
              </a:rPr>
              <a:t>Unlimited free on value(Base Location)​</a:t>
            </a:r>
          </a:p>
          <a:p>
            <a:pPr indent="-298450" lvl="0" marL="285750" marR="0" rtl="0" algn="l">
              <a:spcBef>
                <a:spcPts val="0"/>
              </a:spcBef>
              <a:buClr>
                <a:schemeClr val="dk1"/>
              </a:buClr>
              <a:buSzPct val="100000"/>
              <a:buFont typeface="Arial"/>
              <a:buChar char="•"/>
            </a:pPr>
            <a:r>
              <a:rPr lang="en-US" sz="2000">
                <a:solidFill>
                  <a:schemeClr val="dk1"/>
                </a:solidFill>
                <a:latin typeface="Cambria"/>
                <a:ea typeface="Cambria"/>
                <a:cs typeface="Cambria"/>
                <a:sym typeface="Cambria"/>
              </a:rPr>
              <a:t>Combined free limit up to 12 times of maintained MAB(Monthly Average Value) during transaction month or Rs 12.0 Million whichever is lower.​</a:t>
            </a:r>
          </a:p>
          <a:p>
            <a:pPr indent="-298450" lvl="0" marL="285750" marR="0" rtl="0" algn="l">
              <a:spcBef>
                <a:spcPts val="0"/>
              </a:spcBef>
              <a:buClr>
                <a:schemeClr val="dk1"/>
              </a:buClr>
              <a:buSzPct val="100000"/>
              <a:buFont typeface="Arial"/>
              <a:buChar char="•"/>
            </a:pPr>
            <a:r>
              <a:rPr lang="en-US" sz="2000">
                <a:solidFill>
                  <a:schemeClr val="dk1"/>
                </a:solidFill>
                <a:latin typeface="Cambria"/>
                <a:ea typeface="Cambria"/>
                <a:cs typeface="Cambria"/>
                <a:sym typeface="Cambria"/>
              </a:rPr>
              <a:t>No Overdraft facility available.​</a:t>
            </a:r>
          </a:p>
          <a:p>
            <a:pPr indent="-298450" lvl="0" marL="285750" marR="0" rtl="0" algn="l">
              <a:spcBef>
                <a:spcPts val="0"/>
              </a:spcBef>
              <a:buClr>
                <a:schemeClr val="dk1"/>
              </a:buClr>
              <a:buSzPct val="100000"/>
              <a:buFont typeface="Arial"/>
              <a:buChar char="•"/>
            </a:pPr>
            <a:r>
              <a:rPr lang="en-US" sz="2000">
                <a:solidFill>
                  <a:schemeClr val="dk1"/>
                </a:solidFill>
                <a:latin typeface="Cambria"/>
                <a:ea typeface="Cambria"/>
                <a:cs typeface="Cambria"/>
                <a:sym typeface="Cambria"/>
              </a:rPr>
              <a:t>Debit card charges Rs.250/Yr.​</a:t>
            </a:r>
          </a:p>
          <a:p>
            <a:pPr indent="-298450" lvl="0" marL="285750" marR="0" rtl="0" algn="l">
              <a:spcBef>
                <a:spcPts val="0"/>
              </a:spcBef>
              <a:buClr>
                <a:schemeClr val="dk1"/>
              </a:buClr>
              <a:buSzPct val="100000"/>
              <a:buFont typeface="Arial"/>
              <a:buChar char="•"/>
            </a:pPr>
            <a:r>
              <a:rPr lang="en-US" sz="2000">
                <a:solidFill>
                  <a:schemeClr val="dk1"/>
                </a:solidFill>
                <a:latin typeface="Cambria"/>
                <a:ea typeface="Cambria"/>
                <a:cs typeface="Cambria"/>
                <a:sym typeface="Cambria"/>
              </a:rPr>
              <a:t>You have to pay Rs. 5 per page for statement of account issued as per requirement through fax (Daily/ Weekly / Fortnightly / Monthly). ​</a:t>
            </a:r>
          </a:p>
          <a:p>
            <a:pPr indent="-298450" lvl="0" marL="285750" marR="0" rtl="0" algn="l">
              <a:spcBef>
                <a:spcPts val="0"/>
              </a:spcBef>
              <a:buClr>
                <a:schemeClr val="dk1"/>
              </a:buClr>
              <a:buSzPct val="100000"/>
              <a:buFont typeface="Arial"/>
              <a:buChar char="•"/>
            </a:pPr>
            <a:r>
              <a:rPr lang="en-US" sz="2000">
                <a:solidFill>
                  <a:schemeClr val="dk1"/>
                </a:solidFill>
                <a:latin typeface="Cambria"/>
                <a:ea typeface="Cambria"/>
                <a:cs typeface="Cambria"/>
                <a:sym typeface="Cambria"/>
              </a:rPr>
              <a:t>Account transaction notification via mobile is available free​</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sp>
        <p:nvSpPr>
          <p:cNvPr id="447" name="Shape 447"/>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Current Accounts</a:t>
            </a:r>
          </a:p>
        </p:txBody>
      </p:sp>
      <p:sp>
        <p:nvSpPr>
          <p:cNvPr id="448" name="Shape 448"/>
          <p:cNvSpPr txBox="1"/>
          <p:nvPr/>
        </p:nvSpPr>
        <p:spPr>
          <a:xfrm>
            <a:off x="1652588" y="3343275"/>
            <a:ext cx="10067924" cy="369332"/>
          </a:xfrm>
          <a:prstGeom prst="rect">
            <a:avLst/>
          </a:prstGeom>
          <a:noFill/>
          <a:ln>
            <a:noFill/>
          </a:ln>
        </p:spPr>
        <p:txBody>
          <a:bodyPr anchorCtr="0" anchor="t" bIns="45700" lIns="91425" rIns="91425" tIns="45700">
            <a:noAutofit/>
          </a:bodyPr>
          <a:lstStyle/>
          <a:p>
            <a:pPr indent="-285750" lvl="0" marL="285750" marR="0" rtl="0" algn="l">
              <a:spcBef>
                <a:spcPts val="0"/>
              </a:spcBef>
              <a:buClr>
                <a:schemeClr val="dk1"/>
              </a:buClr>
              <a:buFont typeface="Arial"/>
              <a:buNone/>
            </a:pPr>
            <a:r>
              <a:t/>
            </a:r>
            <a:endParaRPr sz="1800">
              <a:solidFill>
                <a:schemeClr val="dk1"/>
              </a:solidFill>
              <a:latin typeface="Cambria"/>
              <a:ea typeface="Cambria"/>
              <a:cs typeface="Cambria"/>
              <a:sym typeface="Cambria"/>
            </a:endParaRPr>
          </a:p>
        </p:txBody>
      </p:sp>
      <p:sp>
        <p:nvSpPr>
          <p:cNvPr id="449" name="Shape 449"/>
          <p:cNvSpPr txBox="1"/>
          <p:nvPr>
            <p:ph idx="1" type="body"/>
          </p:nvPr>
        </p:nvSpPr>
        <p:spPr>
          <a:xfrm>
            <a:off x="1360487" y="1736725"/>
            <a:ext cx="10664824" cy="4860924"/>
          </a:xfrm>
          <a:prstGeom prst="rect">
            <a:avLst/>
          </a:prstGeom>
          <a:noFill/>
          <a:ln>
            <a:noFill/>
          </a:ln>
        </p:spPr>
        <p:txBody>
          <a:bodyPr anchorCtr="0" anchor="t" bIns="45700" lIns="91425" rIns="91425" tIns="45700">
            <a:noAutofit/>
          </a:bodyPr>
          <a:lstStyle/>
          <a:p>
            <a:pPr indent="0" lvl="0" marL="0" marR="0" rtl="0" algn="l">
              <a:lnSpc>
                <a:spcPct val="90000"/>
              </a:lnSpc>
              <a:spcBef>
                <a:spcPts val="1800"/>
              </a:spcBef>
              <a:spcAft>
                <a:spcPts val="0"/>
              </a:spcAft>
              <a:buNone/>
            </a:pPr>
            <a:r>
              <a:rPr b="1" lang="en-US" sz="2200"/>
              <a:t>SBI</a:t>
            </a:r>
          </a:p>
          <a:p>
            <a:pPr indent="-292418" lvl="0" marL="223838" marR="0" rtl="0" algn="l">
              <a:lnSpc>
                <a:spcPct val="90000"/>
              </a:lnSpc>
              <a:spcBef>
                <a:spcPts val="1800"/>
              </a:spcBef>
              <a:spcAft>
                <a:spcPts val="0"/>
              </a:spcAft>
              <a:buClr>
                <a:srgbClr val="979797"/>
              </a:buClr>
              <a:buSzPct val="100000"/>
              <a:buFont typeface="Arial"/>
              <a:buChar char="•"/>
            </a:pPr>
            <a:r>
              <a:rPr b="0" i="0" lang="en-US" sz="2200" u="none" cap="none" strike="noStrike">
                <a:solidFill>
                  <a:schemeClr val="dk1"/>
                </a:solidFill>
                <a:latin typeface="Cambria"/>
                <a:ea typeface="Cambria"/>
                <a:cs typeface="Cambria"/>
                <a:sym typeface="Cambria"/>
              </a:rPr>
              <a:t>Provides only one type of current account type.</a:t>
            </a:r>
          </a:p>
          <a:p>
            <a:pPr indent="-292418" lvl="0" marL="223838" marR="0" rtl="0" algn="l">
              <a:lnSpc>
                <a:spcPct val="90000"/>
              </a:lnSpc>
              <a:spcBef>
                <a:spcPts val="1800"/>
              </a:spcBef>
              <a:spcAft>
                <a:spcPts val="0"/>
              </a:spcAft>
              <a:buClr>
                <a:srgbClr val="979797"/>
              </a:buClr>
              <a:buSzPct val="100000"/>
              <a:buFont typeface="Arial"/>
              <a:buChar char="•"/>
            </a:pPr>
            <a:r>
              <a:rPr b="0" i="0" lang="en-US" sz="2200" u="none" cap="none" strike="noStrike">
                <a:solidFill>
                  <a:schemeClr val="dk1"/>
                </a:solidFill>
                <a:latin typeface="Cambria"/>
                <a:ea typeface="Cambria"/>
                <a:cs typeface="Cambria"/>
                <a:sym typeface="Cambria"/>
              </a:rPr>
              <a:t>No restrictions on number of Payments / Withdrawals</a:t>
            </a:r>
          </a:p>
          <a:p>
            <a:pPr indent="-292418" lvl="0" marL="223838" marR="0" rtl="0" algn="l">
              <a:lnSpc>
                <a:spcPct val="90000"/>
              </a:lnSpc>
              <a:spcBef>
                <a:spcPts val="1800"/>
              </a:spcBef>
              <a:spcAft>
                <a:spcPts val="0"/>
              </a:spcAft>
              <a:buClr>
                <a:srgbClr val="979797"/>
              </a:buClr>
              <a:buSzPct val="100000"/>
              <a:buFont typeface="Arial"/>
              <a:buChar char="•"/>
            </a:pPr>
            <a:r>
              <a:rPr b="0" i="0" lang="en-US" sz="2200" u="none" cap="none" strike="noStrike">
                <a:solidFill>
                  <a:schemeClr val="dk1"/>
                </a:solidFill>
                <a:latin typeface="Cambria"/>
                <a:ea typeface="Cambria"/>
                <a:cs typeface="Cambria"/>
                <a:sym typeface="Cambria"/>
              </a:rPr>
              <a:t>Overdraft facility Available</a:t>
            </a:r>
          </a:p>
          <a:p>
            <a:pPr indent="-292418" lvl="0" marL="223838" marR="0" rtl="0" algn="l">
              <a:lnSpc>
                <a:spcPct val="90000"/>
              </a:lnSpc>
              <a:spcBef>
                <a:spcPts val="1800"/>
              </a:spcBef>
              <a:spcAft>
                <a:spcPts val="0"/>
              </a:spcAft>
              <a:buClr>
                <a:srgbClr val="979797"/>
              </a:buClr>
              <a:buSzPct val="100000"/>
              <a:buFont typeface="Arial"/>
              <a:buChar char="•"/>
            </a:pPr>
            <a:r>
              <a:rPr b="0" i="0" lang="en-US" sz="2200" u="none" cap="none" strike="noStrike">
                <a:solidFill>
                  <a:schemeClr val="dk1"/>
                </a:solidFill>
                <a:latin typeface="Cambria"/>
                <a:ea typeface="Cambria"/>
                <a:cs typeface="Cambria"/>
                <a:sym typeface="Cambria"/>
              </a:rPr>
              <a:t>Free ATM / Debit Card in the 1st year; charge from 2nd year onwards.</a:t>
            </a:r>
          </a:p>
          <a:p>
            <a:pPr indent="-292418" lvl="0" marL="223838" marR="0" rtl="0" algn="l">
              <a:lnSpc>
                <a:spcPct val="90000"/>
              </a:lnSpc>
              <a:spcBef>
                <a:spcPts val="1800"/>
              </a:spcBef>
              <a:spcAft>
                <a:spcPts val="0"/>
              </a:spcAft>
              <a:buClr>
                <a:srgbClr val="979797"/>
              </a:buClr>
              <a:buSzPct val="100000"/>
              <a:buFont typeface="Arial"/>
              <a:buChar char="•"/>
            </a:pPr>
            <a:r>
              <a:rPr b="0" i="0" lang="en-US" sz="2200" u="none" cap="none" strike="noStrike">
                <a:solidFill>
                  <a:schemeClr val="dk1"/>
                </a:solidFill>
                <a:latin typeface="Cambria"/>
                <a:ea typeface="Cambria"/>
                <a:cs typeface="Cambria"/>
                <a:sym typeface="Cambria"/>
              </a:rPr>
              <a:t>Free statement of account is issued as per requirement (Monthly/Quarterly/Half-Yearly/Yearly) via E-Mail.</a:t>
            </a:r>
          </a:p>
          <a:p>
            <a:pPr indent="-223838" lvl="0" marL="223838" marR="0" rtl="0" algn="l">
              <a:lnSpc>
                <a:spcPct val="90000"/>
              </a:lnSpc>
              <a:spcBef>
                <a:spcPts val="1800"/>
              </a:spcBef>
              <a:buClr>
                <a:srgbClr val="979797"/>
              </a:buClr>
              <a:buSzPct val="50909"/>
              <a:buFont typeface="Arial"/>
              <a:buNone/>
            </a:pPr>
            <a:r>
              <a:t/>
            </a:r>
            <a:endParaRPr b="0" i="0" sz="2200" u="none" cap="none" strike="noStrike">
              <a:solidFill>
                <a:schemeClr val="dk1"/>
              </a:solidFill>
              <a:latin typeface="Cambria"/>
              <a:ea typeface="Cambria"/>
              <a:cs typeface="Cambria"/>
              <a:sym typeface="Cambria"/>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Cotd.</a:t>
            </a:r>
          </a:p>
        </p:txBody>
      </p:sp>
      <p:sp>
        <p:nvSpPr>
          <p:cNvPr id="456" name="Shape 456"/>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68580" lvl="0" rtl="0">
              <a:spcBef>
                <a:spcPts val="0"/>
              </a:spcBef>
              <a:buSzPct val="100000"/>
            </a:pPr>
            <a:r>
              <a:rPr lang="en-US" sz="2200"/>
              <a:t>No mobile alerts Available</a:t>
            </a:r>
          </a:p>
          <a:p>
            <a:pPr indent="-68580" lvl="0" rtl="0">
              <a:spcBef>
                <a:spcPts val="0"/>
              </a:spcBef>
              <a:buSzPct val="100000"/>
            </a:pPr>
            <a:r>
              <a:rPr lang="en-US" sz="2200"/>
              <a:t>For pension drawing accounts, a 50% concession is allowed both in minimum balance requirements as well as in service charges.</a:t>
            </a:r>
          </a:p>
          <a:p>
            <a:pPr indent="-68580" lvl="0" rtl="0">
              <a:spcBef>
                <a:spcPts val="0"/>
              </a:spcBef>
              <a:buSzPct val="100000"/>
            </a:pPr>
            <a:r>
              <a:rPr lang="en-US" sz="2200"/>
              <a:t>Minimum balance required to be maintained in a Current Account :-</a:t>
            </a:r>
          </a:p>
          <a:p>
            <a:pPr indent="0" lvl="0" marL="0" rtl="0">
              <a:spcBef>
                <a:spcPts val="0"/>
              </a:spcBef>
              <a:buClr>
                <a:srgbClr val="979797"/>
              </a:buClr>
              <a:buSzPct val="25000"/>
              <a:buFont typeface="Arial"/>
              <a:buNone/>
            </a:pPr>
            <a:r>
              <a:rPr lang="en-US" sz="2200"/>
              <a:t>                                                          Metro          Urban             Semi-urban          Rural</a:t>
            </a:r>
          </a:p>
          <a:p>
            <a:pPr indent="0" lvl="0" marL="0" rtl="0">
              <a:spcBef>
                <a:spcPts val="0"/>
              </a:spcBef>
              <a:buClr>
                <a:srgbClr val="979797"/>
              </a:buClr>
              <a:buSzPct val="25000"/>
              <a:buFont typeface="Arial"/>
              <a:buNone/>
            </a:pPr>
            <a:r>
              <a:rPr lang="en-US" sz="2200"/>
              <a:t>1.Individual Accounts             Rs 5000/-      Rs 5000/-         Rs 5000/-      Rs 2500/-</a:t>
            </a:r>
          </a:p>
          <a:p>
            <a:pPr indent="0" lvl="0" marL="0" rtl="0">
              <a:spcBef>
                <a:spcPts val="0"/>
              </a:spcBef>
              <a:buClr>
                <a:srgbClr val="979797"/>
              </a:buClr>
              <a:buSzPct val="25000"/>
              <a:buFont typeface="Arial"/>
              <a:buNone/>
            </a:pPr>
            <a:r>
              <a:rPr lang="en-US" sz="2200"/>
              <a:t>2.Non-Individual accounts    Rs 10000/-    Rs 10000/-      Rs 10000/-    Rs 5000/- </a:t>
            </a:r>
          </a:p>
          <a:p>
            <a:pPr lvl="0">
              <a:spcBef>
                <a:spcPts val="0"/>
              </a:spcBef>
              <a:buNone/>
            </a:pPr>
            <a:r>
              <a:t/>
            </a:r>
            <a:endParaRPr sz="220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Customer Satisfaction </a:t>
            </a:r>
          </a:p>
        </p:txBody>
      </p:sp>
      <p:sp>
        <p:nvSpPr>
          <p:cNvPr id="462" name="Shape 462"/>
          <p:cNvSpPr txBox="1"/>
          <p:nvPr>
            <p:ph idx="1" type="body"/>
          </p:nvPr>
        </p:nvSpPr>
        <p:spPr>
          <a:xfrm>
            <a:off x="1522412" y="1981200"/>
            <a:ext cx="9829798" cy="4187824"/>
          </a:xfrm>
          <a:prstGeom prst="rect">
            <a:avLst/>
          </a:prstGeom>
          <a:noFill/>
          <a:ln>
            <a:noFill/>
          </a:ln>
        </p:spPr>
        <p:txBody>
          <a:bodyPr anchorCtr="0" anchor="t" bIns="45700" lIns="91425" rIns="91425" tIns="45700">
            <a:noAutofit/>
          </a:bodyPr>
          <a:lstStyle/>
          <a:p>
            <a:pPr indent="-223838" lvl="0" marL="223838" marR="0" rtl="0" algn="l">
              <a:lnSpc>
                <a:spcPct val="80000"/>
              </a:lnSpc>
              <a:spcBef>
                <a:spcPts val="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If we group the Indian Customers according to wealth we find four classes of people:-</a:t>
            </a:r>
          </a:p>
          <a:p>
            <a:pPr indent="-231775" lvl="1" marL="511175" marR="0" rtl="0" algn="l">
              <a:lnSpc>
                <a:spcPct val="80000"/>
              </a:lnSpc>
              <a:spcBef>
                <a:spcPts val="1000"/>
              </a:spcBef>
              <a:spcAft>
                <a:spcPts val="0"/>
              </a:spcAft>
              <a:buClr>
                <a:srgbClr val="979797"/>
              </a:buClr>
              <a:buSzPct val="77894"/>
              <a:buFont typeface="Arial"/>
              <a:buChar char="•"/>
            </a:pPr>
            <a:r>
              <a:rPr b="0" i="0" lang="en-US" sz="1850" u="none" cap="none" strike="noStrike">
                <a:solidFill>
                  <a:schemeClr val="dk1"/>
                </a:solidFill>
                <a:latin typeface="Cambria"/>
                <a:ea typeface="Cambria"/>
                <a:cs typeface="Cambria"/>
                <a:sym typeface="Cambria"/>
              </a:rPr>
              <a:t>Poor Class</a:t>
            </a:r>
          </a:p>
          <a:p>
            <a:pPr indent="-231775" lvl="1" marL="511175" marR="0" rtl="0" algn="l">
              <a:lnSpc>
                <a:spcPct val="80000"/>
              </a:lnSpc>
              <a:spcBef>
                <a:spcPts val="1000"/>
              </a:spcBef>
              <a:spcAft>
                <a:spcPts val="0"/>
              </a:spcAft>
              <a:buClr>
                <a:srgbClr val="979797"/>
              </a:buClr>
              <a:buSzPct val="77894"/>
              <a:buFont typeface="Arial"/>
              <a:buChar char="•"/>
            </a:pPr>
            <a:r>
              <a:rPr b="0" i="0" lang="en-US" sz="1850" u="none" cap="none" strike="noStrike">
                <a:solidFill>
                  <a:schemeClr val="dk1"/>
                </a:solidFill>
                <a:latin typeface="Cambria"/>
                <a:ea typeface="Cambria"/>
                <a:cs typeface="Cambria"/>
                <a:sym typeface="Cambria"/>
              </a:rPr>
              <a:t>Lower Middle Class(With low income)</a:t>
            </a:r>
          </a:p>
          <a:p>
            <a:pPr indent="-231775" lvl="1" marL="511175" marR="0" rtl="0" algn="l">
              <a:lnSpc>
                <a:spcPct val="80000"/>
              </a:lnSpc>
              <a:spcBef>
                <a:spcPts val="1000"/>
              </a:spcBef>
              <a:spcAft>
                <a:spcPts val="0"/>
              </a:spcAft>
              <a:buClr>
                <a:srgbClr val="979797"/>
              </a:buClr>
              <a:buSzPct val="77894"/>
              <a:buFont typeface="Arial"/>
              <a:buChar char="•"/>
            </a:pPr>
            <a:r>
              <a:rPr b="0" i="0" lang="en-US" sz="1850" u="none" cap="none" strike="noStrike">
                <a:solidFill>
                  <a:schemeClr val="dk1"/>
                </a:solidFill>
                <a:latin typeface="Cambria"/>
                <a:ea typeface="Cambria"/>
                <a:cs typeface="Cambria"/>
                <a:sym typeface="Cambria"/>
              </a:rPr>
              <a:t>Upper Middle Class(With Medium Income)</a:t>
            </a:r>
          </a:p>
          <a:p>
            <a:pPr indent="-231775" lvl="1" marL="511175" marR="0" rtl="0" algn="l">
              <a:lnSpc>
                <a:spcPct val="80000"/>
              </a:lnSpc>
              <a:spcBef>
                <a:spcPts val="1000"/>
              </a:spcBef>
              <a:spcAft>
                <a:spcPts val="0"/>
              </a:spcAft>
              <a:buClr>
                <a:srgbClr val="979797"/>
              </a:buClr>
              <a:buSzPct val="77894"/>
              <a:buFont typeface="Arial"/>
              <a:buChar char="•"/>
            </a:pPr>
            <a:r>
              <a:rPr b="0" i="0" lang="en-US" sz="1850" u="none" cap="none" strike="noStrike">
                <a:solidFill>
                  <a:schemeClr val="dk1"/>
                </a:solidFill>
                <a:latin typeface="Cambria"/>
                <a:ea typeface="Cambria"/>
                <a:cs typeface="Cambria"/>
                <a:sym typeface="Cambria"/>
              </a:rPr>
              <a:t>Rich Class People</a:t>
            </a:r>
          </a:p>
          <a:p>
            <a:pPr indent="-223838" lvl="1" marL="223838" marR="0" rtl="0" algn="l">
              <a:lnSpc>
                <a:spcPct val="8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Now if we qualitatively analyze this situation we can draw some Interesting inferences:-</a:t>
            </a:r>
          </a:p>
          <a:p>
            <a:pPr indent="-233363" lvl="2" marL="398463" marR="0" rtl="0" algn="l">
              <a:lnSpc>
                <a:spcPct val="80000"/>
              </a:lnSpc>
              <a:spcBef>
                <a:spcPts val="1800"/>
              </a:spcBef>
              <a:spcAft>
                <a:spcPts val="0"/>
              </a:spcAft>
              <a:buClr>
                <a:srgbClr val="979797"/>
              </a:buClr>
              <a:buSzPct val="81400"/>
              <a:buFont typeface="Arial"/>
              <a:buChar char="•"/>
            </a:pPr>
            <a:r>
              <a:rPr b="0" i="0" lang="en-US" sz="2035" u="none" cap="none" strike="noStrike">
                <a:solidFill>
                  <a:schemeClr val="dk1"/>
                </a:solidFill>
                <a:latin typeface="Cambria"/>
                <a:ea typeface="Cambria"/>
                <a:cs typeface="Cambria"/>
                <a:sym typeface="Cambria"/>
              </a:rPr>
              <a:t>Poor class people generally don’t have bank accounts, so we cannot measure customer satisfaction level for them.</a:t>
            </a:r>
          </a:p>
          <a:p>
            <a:pPr indent="-233362" lvl="2" marL="398463" marR="0" rtl="0" algn="l">
              <a:lnSpc>
                <a:spcPct val="8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The remaining three class provides us with some meaningful comparison.</a:t>
            </a:r>
          </a:p>
          <a:p>
            <a:pPr indent="-233363" lvl="2" marL="398463" marR="0" rtl="0" algn="l">
              <a:lnSpc>
                <a:spcPct val="80000"/>
              </a:lnSpc>
              <a:spcBef>
                <a:spcPts val="1800"/>
              </a:spcBef>
              <a:spcAft>
                <a:spcPts val="0"/>
              </a:spcAft>
              <a:buClr>
                <a:srgbClr val="979797"/>
              </a:buClr>
              <a:buSzPct val="81400"/>
              <a:buFont typeface="Arial"/>
              <a:buNone/>
            </a:pPr>
            <a:r>
              <a:t/>
            </a:r>
            <a:endParaRPr b="0" i="0" sz="2035" u="none" cap="none" strike="noStrike">
              <a:solidFill>
                <a:schemeClr val="dk1"/>
              </a:solidFill>
              <a:latin typeface="Cambria"/>
              <a:ea typeface="Cambria"/>
              <a:cs typeface="Cambria"/>
              <a:sym typeface="Cambria"/>
            </a:endParaRPr>
          </a:p>
          <a:p>
            <a:pPr indent="-223838" lvl="0" marL="223838" marR="0" rtl="0" algn="l">
              <a:lnSpc>
                <a:spcPct val="80000"/>
              </a:lnSpc>
              <a:spcBef>
                <a:spcPts val="1800"/>
              </a:spcBef>
              <a:spcAft>
                <a:spcPts val="0"/>
              </a:spcAft>
              <a:buClr>
                <a:srgbClr val="979797"/>
              </a:buClr>
              <a:buSzPct val="80727"/>
              <a:buFont typeface="Arial"/>
              <a:buNone/>
            </a:pPr>
            <a:r>
              <a:t/>
            </a:r>
            <a:endParaRPr b="0" i="0" sz="2220" u="none" cap="none" strike="noStrike">
              <a:solidFill>
                <a:schemeClr val="dk1"/>
              </a:solidFill>
              <a:latin typeface="Cambria"/>
              <a:ea typeface="Cambria"/>
              <a:cs typeface="Cambria"/>
              <a:sym typeface="Cambria"/>
            </a:endParaRPr>
          </a:p>
          <a:p>
            <a:pPr indent="-231775" lvl="1" marL="511175" marR="0" rtl="0" algn="l">
              <a:lnSpc>
                <a:spcPct val="80000"/>
              </a:lnSpc>
              <a:spcBef>
                <a:spcPts val="1000"/>
              </a:spcBef>
              <a:spcAft>
                <a:spcPts val="0"/>
              </a:spcAft>
              <a:buClr>
                <a:srgbClr val="979797"/>
              </a:buClr>
              <a:buSzPct val="77894"/>
              <a:buFont typeface="Arial"/>
              <a:buNone/>
            </a:pPr>
            <a:r>
              <a:t/>
            </a:r>
            <a:endParaRPr b="0" i="0" sz="1850" u="none" cap="none" strike="noStrike">
              <a:solidFill>
                <a:schemeClr val="dk1"/>
              </a:solidFill>
              <a:latin typeface="Cambria"/>
              <a:ea typeface="Cambria"/>
              <a:cs typeface="Cambria"/>
              <a:sym typeface="Cambria"/>
            </a:endParaRPr>
          </a:p>
          <a:p>
            <a:pPr indent="-223838" lvl="0" marL="223838" marR="0" rtl="0" algn="l">
              <a:lnSpc>
                <a:spcPct val="80000"/>
              </a:lnSpc>
              <a:spcBef>
                <a:spcPts val="1800"/>
              </a:spcBef>
              <a:buClr>
                <a:srgbClr val="979797"/>
              </a:buClr>
              <a:buSzPct val="80727"/>
              <a:buFont typeface="Arial"/>
              <a:buNone/>
            </a:pPr>
            <a:r>
              <a:t/>
            </a:r>
            <a:endParaRPr b="0" i="0" sz="2220" u="none" cap="none" strike="noStrike">
              <a:solidFill>
                <a:schemeClr val="dk1"/>
              </a:solidFill>
              <a:latin typeface="Cambria"/>
              <a:ea typeface="Cambria"/>
              <a:cs typeface="Cambria"/>
              <a:sym typeface="Cambria"/>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6" name="Shape 466"/>
        <p:cNvGrpSpPr/>
        <p:nvPr/>
      </p:nvGrpSpPr>
      <p:grpSpPr>
        <a:xfrm>
          <a:off x="0" y="0"/>
          <a:ext cx="0" cy="0"/>
          <a:chOff x="0" y="0"/>
          <a:chExt cx="0" cy="0"/>
        </a:xfrm>
      </p:grpSpPr>
      <p:sp>
        <p:nvSpPr>
          <p:cNvPr id="467" name="Shape 467"/>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Factors affecting Customer’s Satisfaction </a:t>
            </a:r>
          </a:p>
        </p:txBody>
      </p:sp>
      <p:sp>
        <p:nvSpPr>
          <p:cNvPr id="468" name="Shape 468"/>
          <p:cNvSpPr txBox="1"/>
          <p:nvPr>
            <p:ph idx="1" type="body"/>
          </p:nvPr>
        </p:nvSpPr>
        <p:spPr>
          <a:xfrm>
            <a:off x="1522412" y="1981200"/>
            <a:ext cx="9829798" cy="4187824"/>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Banking Technology.</a:t>
            </a:r>
          </a:p>
          <a:p>
            <a:pPr indent="-223838" lvl="0" marL="223838" marR="0" rtl="0" algn="l">
              <a:lnSpc>
                <a:spcPct val="90000"/>
              </a:lnSpc>
              <a:spcBef>
                <a:spcPts val="180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Behaviour of Banking Staff.</a:t>
            </a:r>
          </a:p>
          <a:p>
            <a:pPr indent="-223838" lvl="0" marL="223838" marR="0" rtl="0" algn="l">
              <a:lnSpc>
                <a:spcPct val="90000"/>
              </a:lnSpc>
              <a:spcBef>
                <a:spcPts val="180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Banking Services.</a:t>
            </a:r>
          </a:p>
          <a:p>
            <a:pPr indent="-223838" lvl="0" marL="223838" marR="0" rtl="0" algn="l">
              <a:lnSpc>
                <a:spcPct val="90000"/>
              </a:lnSpc>
              <a:spcBef>
                <a:spcPts val="1800"/>
              </a:spcBef>
              <a:spcAft>
                <a:spcPts val="0"/>
              </a:spcAft>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Banking Schemes.</a:t>
            </a:r>
          </a:p>
          <a:p>
            <a:pPr indent="-223838" lvl="0" marL="223838" marR="0" rtl="0" algn="l">
              <a:lnSpc>
                <a:spcPct val="90000"/>
              </a:lnSpc>
              <a:spcBef>
                <a:spcPts val="1800"/>
              </a:spcBef>
              <a:buClr>
                <a:srgbClr val="979797"/>
              </a:buClr>
              <a:buSzPct val="80000"/>
              <a:buFont typeface="Arial"/>
              <a:buChar char="•"/>
            </a:pPr>
            <a:r>
              <a:rPr b="0" i="0" lang="en-US" sz="2400" u="none" cap="none" strike="noStrike">
                <a:solidFill>
                  <a:schemeClr val="dk1"/>
                </a:solidFill>
                <a:latin typeface="Cambria"/>
                <a:ea typeface="Cambria"/>
                <a:cs typeface="Cambria"/>
                <a:sym typeface="Cambria"/>
              </a:rPr>
              <a:t>Number of Branches all over the nation.</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Banking history in India</a:t>
            </a:r>
          </a:p>
        </p:txBody>
      </p:sp>
      <p:sp>
        <p:nvSpPr>
          <p:cNvPr id="201" name="Shape 201"/>
          <p:cNvSpPr txBox="1"/>
          <p:nvPr>
            <p:ph idx="1" type="body"/>
          </p:nvPr>
        </p:nvSpPr>
        <p:spPr>
          <a:xfrm>
            <a:off x="1522412" y="1966925"/>
            <a:ext cx="9829800" cy="4187700"/>
          </a:xfrm>
          <a:prstGeom prst="rect">
            <a:avLst/>
          </a:prstGeom>
        </p:spPr>
        <p:txBody>
          <a:bodyPr anchorCtr="0" anchor="t" bIns="91425" lIns="91425" rIns="91425" tIns="91425">
            <a:noAutofit/>
          </a:bodyPr>
          <a:lstStyle/>
          <a:p>
            <a:pPr indent="0" lvl="0" marL="0" rtl="0">
              <a:spcBef>
                <a:spcPts val="0"/>
              </a:spcBef>
              <a:buNone/>
            </a:pPr>
            <a:r>
              <a:rPr lang="en-US"/>
              <a:t>First Banks:	</a:t>
            </a:r>
            <a:r>
              <a:rPr b="1" lang="en-US"/>
              <a:t>Bank of Hindustan</a:t>
            </a:r>
            <a:r>
              <a:rPr lang="en-US"/>
              <a:t> (1770-1829)</a:t>
            </a:r>
          </a:p>
          <a:p>
            <a:pPr indent="457200" lvl="0" marL="1371600" rtl="0">
              <a:spcBef>
                <a:spcPts val="0"/>
              </a:spcBef>
              <a:buNone/>
            </a:pPr>
            <a:r>
              <a:rPr b="1" lang="en-US"/>
              <a:t>The General Bank of India</a:t>
            </a:r>
            <a:r>
              <a:rPr lang="en-US"/>
              <a:t>, estd. 1786. </a:t>
            </a:r>
          </a:p>
          <a:p>
            <a:pPr indent="0" lvl="0" marL="0" rtl="0">
              <a:spcBef>
                <a:spcPts val="0"/>
              </a:spcBef>
              <a:buNone/>
            </a:pPr>
            <a:r>
              <a:rPr b="1" lang="en-US"/>
              <a:t>SBI</a:t>
            </a:r>
            <a:r>
              <a:rPr lang="en-US"/>
              <a:t>: Largest and oldest in India, estd. 1806</a:t>
            </a:r>
          </a:p>
          <a:p>
            <a:pPr indent="0" lvl="0" marL="0" rtl="0">
              <a:spcBef>
                <a:spcPts val="0"/>
              </a:spcBef>
              <a:buNone/>
            </a:pPr>
            <a:r>
              <a:rPr b="1" lang="en-US"/>
              <a:t>Reserve Bank of India</a:t>
            </a:r>
            <a:r>
              <a:rPr lang="en-US"/>
              <a:t>: Country’s national banking institution</a:t>
            </a:r>
          </a:p>
          <a:p>
            <a:pPr indent="0" lvl="0" marL="0" rtl="0">
              <a:spcBef>
                <a:spcPts val="0"/>
              </a:spcBef>
              <a:buNone/>
            </a:pPr>
            <a:r>
              <a:rPr lang="en-US"/>
              <a:t>							Estd. 1935</a:t>
            </a:r>
          </a:p>
          <a:p>
            <a:pPr indent="0" lvl="0" marL="0" rtl="0">
              <a:spcBef>
                <a:spcPts val="0"/>
              </a:spcBef>
              <a:buNone/>
            </a:pPr>
            <a:r>
              <a:t/>
            </a:r>
            <a:endParaRPr/>
          </a:p>
          <a:p>
            <a:pPr indent="0" lvl="0" marL="0">
              <a:spcBef>
                <a:spcPts val="0"/>
              </a:spcBef>
              <a:buNone/>
            </a:pPr>
            <a:r>
              <a:t/>
            </a:r>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 name="Shape 472"/>
        <p:cNvGrpSpPr/>
        <p:nvPr/>
      </p:nvGrpSpPr>
      <p:grpSpPr>
        <a:xfrm>
          <a:off x="0" y="0"/>
          <a:ext cx="0" cy="0"/>
          <a:chOff x="0" y="0"/>
          <a:chExt cx="0" cy="0"/>
        </a:xfrm>
      </p:grpSpPr>
      <p:sp>
        <p:nvSpPr>
          <p:cNvPr id="473" name="Shape 473"/>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Contd.</a:t>
            </a:r>
          </a:p>
        </p:txBody>
      </p:sp>
      <p:sp>
        <p:nvSpPr>
          <p:cNvPr id="474" name="Shape 474"/>
          <p:cNvSpPr txBox="1"/>
          <p:nvPr>
            <p:ph idx="1" type="body"/>
          </p:nvPr>
        </p:nvSpPr>
        <p:spPr>
          <a:xfrm>
            <a:off x="1522412" y="1981200"/>
            <a:ext cx="9829798" cy="4187824"/>
          </a:xfrm>
          <a:prstGeom prst="rect">
            <a:avLst/>
          </a:prstGeom>
          <a:noFill/>
          <a:ln>
            <a:noFill/>
          </a:ln>
        </p:spPr>
        <p:txBody>
          <a:bodyPr anchorCtr="0" anchor="t" bIns="45700" lIns="91425" rIns="91425" tIns="45700">
            <a:noAutofit/>
          </a:bodyPr>
          <a:lstStyle/>
          <a:p>
            <a:pPr indent="-231775" lvl="1" marL="511175" marR="0" rtl="0" algn="l">
              <a:lnSpc>
                <a:spcPct val="90000"/>
              </a:lnSpc>
              <a:spcBef>
                <a:spcPts val="0"/>
              </a:spcBef>
              <a:spcAft>
                <a:spcPts val="0"/>
              </a:spcAft>
              <a:buClr>
                <a:srgbClr val="979797"/>
              </a:buClr>
              <a:buSzPct val="25000"/>
              <a:buFont typeface="Arial"/>
              <a:buNone/>
            </a:pPr>
            <a:r>
              <a:rPr b="0" i="0" lang="en-US" sz="2000" u="none" cap="none" strike="noStrike">
                <a:solidFill>
                  <a:schemeClr val="dk1"/>
                </a:solidFill>
                <a:latin typeface="Cambria"/>
                <a:ea typeface="Cambria"/>
                <a:cs typeface="Cambria"/>
                <a:sym typeface="Cambria"/>
              </a:rPr>
              <a:t>So, we have taken data from a research paper:-</a:t>
            </a:r>
          </a:p>
          <a:p>
            <a:pPr indent="-231775" lvl="1" marL="511175" marR="0" rtl="0" algn="l">
              <a:lnSpc>
                <a:spcPct val="90000"/>
              </a:lnSpc>
              <a:spcBef>
                <a:spcPts val="1000"/>
              </a:spcBef>
              <a:spcAft>
                <a:spcPts val="0"/>
              </a:spcAft>
              <a:buClr>
                <a:srgbClr val="979797"/>
              </a:buClr>
              <a:buSzPct val="25000"/>
              <a:buFont typeface="Arial"/>
              <a:buNone/>
            </a:pPr>
            <a:r>
              <a:rPr b="0" i="0" lang="en-US" sz="2000" u="sng" cap="none" strike="noStrike">
                <a:solidFill>
                  <a:schemeClr val="hlink"/>
                </a:solidFill>
                <a:latin typeface="Cambria"/>
                <a:ea typeface="Cambria"/>
                <a:cs typeface="Cambria"/>
                <a:sym typeface="Cambria"/>
                <a:hlinkClick r:id="rId3"/>
              </a:rPr>
              <a:t>http://indianresearchjournals.com/pdf/APJMMR/2013/July/13.pdf</a:t>
            </a:r>
          </a:p>
          <a:p>
            <a:pPr indent="-231775" lvl="1" marL="511175" marR="0" rtl="0" algn="l">
              <a:lnSpc>
                <a:spcPct val="90000"/>
              </a:lnSpc>
              <a:spcBef>
                <a:spcPts val="1000"/>
              </a:spcBef>
              <a:spcAft>
                <a:spcPts val="0"/>
              </a:spcAft>
              <a:buClr>
                <a:srgbClr val="979797"/>
              </a:buClr>
              <a:buSzPct val="25000"/>
              <a:buFont typeface="Arial"/>
              <a:buNone/>
            </a:pPr>
            <a:r>
              <a:rPr b="0" i="0" lang="en-US" sz="2000" u="none" cap="none" strike="noStrike">
                <a:solidFill>
                  <a:schemeClr val="dk1"/>
                </a:solidFill>
                <a:latin typeface="Cambria"/>
                <a:ea typeface="Cambria"/>
                <a:cs typeface="Cambria"/>
                <a:sym typeface="Cambria"/>
              </a:rPr>
              <a:t>Let’s see the data:-</a:t>
            </a:r>
          </a:p>
          <a:p>
            <a:pPr indent="-231775" lvl="1" marL="511175" marR="0" rtl="0" algn="l">
              <a:lnSpc>
                <a:spcPct val="90000"/>
              </a:lnSpc>
              <a:spcBef>
                <a:spcPts val="1000"/>
              </a:spcBef>
              <a:spcAft>
                <a:spcPts val="0"/>
              </a:spcAft>
              <a:buClr>
                <a:srgbClr val="979797"/>
              </a:buClr>
              <a:buSzPct val="25000"/>
              <a:buFont typeface="Arial"/>
              <a:buNone/>
            </a:pPr>
            <a:r>
              <a:rPr b="0" i="0" lang="en-US" sz="2000" u="none" cap="none" strike="noStrike">
                <a:solidFill>
                  <a:schemeClr val="dk1"/>
                </a:solidFill>
                <a:latin typeface="Cambria"/>
                <a:ea typeface="Cambria"/>
                <a:cs typeface="Cambria"/>
                <a:sym typeface="Cambria"/>
              </a:rPr>
              <a:t>They did survey of 120 peoples of different demographics as shown below:-</a:t>
            </a:r>
          </a:p>
          <a:p>
            <a:pPr indent="-231775" lvl="1" marL="511175" marR="0" rtl="0" algn="l">
              <a:lnSpc>
                <a:spcPct val="90000"/>
              </a:lnSpc>
              <a:spcBef>
                <a:spcPts val="1000"/>
              </a:spcBef>
              <a:buClr>
                <a:srgbClr val="979797"/>
              </a:buClr>
              <a:buSzPct val="25000"/>
              <a:buFont typeface="Arial"/>
              <a:buNone/>
            </a:pPr>
            <a:r>
              <a:t/>
            </a:r>
            <a:endParaRPr b="0" i="0" sz="2000" u="none" cap="none" strike="noStrike">
              <a:solidFill>
                <a:schemeClr val="dk1"/>
              </a:solidFill>
              <a:latin typeface="Cambria"/>
              <a:ea typeface="Cambria"/>
              <a:cs typeface="Cambria"/>
              <a:sym typeface="Cambria"/>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pic>
        <p:nvPicPr>
          <p:cNvPr id="479" name="Shape 479"/>
          <p:cNvPicPr preferRelativeResize="0"/>
          <p:nvPr/>
        </p:nvPicPr>
        <p:blipFill rotWithShape="1">
          <a:blip r:embed="rId3">
            <a:alphaModFix/>
          </a:blip>
          <a:srcRect b="0" l="0" r="0" t="0"/>
          <a:stretch/>
        </p:blipFill>
        <p:spPr>
          <a:xfrm>
            <a:off x="1751011" y="190044"/>
            <a:ext cx="6972300" cy="6667955"/>
          </a:xfrm>
          <a:prstGeom prst="rect">
            <a:avLst/>
          </a:prstGeom>
          <a:noFill/>
          <a:ln>
            <a:noFill/>
          </a:ln>
        </p:spPr>
      </p:pic>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3" name="Shape 483"/>
        <p:cNvGrpSpPr/>
        <p:nvPr/>
      </p:nvGrpSpPr>
      <p:grpSpPr>
        <a:xfrm>
          <a:off x="0" y="0"/>
          <a:ext cx="0" cy="0"/>
          <a:chOff x="0" y="0"/>
          <a:chExt cx="0" cy="0"/>
        </a:xfrm>
      </p:grpSpPr>
      <p:sp>
        <p:nvSpPr>
          <p:cNvPr id="484" name="Shape 484"/>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Contd.</a:t>
            </a:r>
          </a:p>
        </p:txBody>
      </p:sp>
      <p:sp>
        <p:nvSpPr>
          <p:cNvPr id="485" name="Shape 485"/>
          <p:cNvSpPr txBox="1"/>
          <p:nvPr>
            <p:ph idx="1" type="body"/>
          </p:nvPr>
        </p:nvSpPr>
        <p:spPr>
          <a:xfrm>
            <a:off x="1522412" y="1981200"/>
            <a:ext cx="9829798" cy="4187824"/>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0"/>
              </a:spcBef>
              <a:spcAft>
                <a:spcPts val="0"/>
              </a:spcAft>
              <a:buClr>
                <a:srgbClr val="979797"/>
              </a:buClr>
              <a:buSzPct val="25000"/>
              <a:buFont typeface="Arial"/>
              <a:buNone/>
            </a:pPr>
            <a:r>
              <a:rPr b="0" i="0" lang="en-US" sz="2220" u="none" cap="none" strike="noStrike">
                <a:solidFill>
                  <a:schemeClr val="dk1"/>
                </a:solidFill>
                <a:latin typeface="Cambria"/>
                <a:ea typeface="Cambria"/>
                <a:cs typeface="Cambria"/>
                <a:sym typeface="Cambria"/>
              </a:rPr>
              <a:t>They did survey on following Factors:-</a:t>
            </a:r>
          </a:p>
          <a:p>
            <a:pPr indent="-223838" lvl="0" marL="223838" marR="0" rtl="0" algn="l">
              <a:lnSpc>
                <a:spcPct val="9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Reliability-The bank provides reliable and error free services and assistance.</a:t>
            </a:r>
          </a:p>
          <a:p>
            <a:pPr indent="-223838" lvl="0" marL="223838" marR="0" rtl="0" algn="l">
              <a:lnSpc>
                <a:spcPct val="9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Responsiveness-The bank employees are always ready to help and consult the customers when need arises</a:t>
            </a:r>
          </a:p>
          <a:p>
            <a:pPr indent="-223838" lvl="0" marL="223838" marR="0" rtl="0" algn="l">
              <a:lnSpc>
                <a:spcPct val="9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Assurance-Customer’s confidence on the transactions and financial services provided by the bank </a:t>
            </a:r>
          </a:p>
          <a:p>
            <a:pPr indent="-223838" lvl="0" marL="223838" marR="0" rtl="0" algn="l">
              <a:lnSpc>
                <a:spcPct val="9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Empathy-Conveniency provided to the customer.</a:t>
            </a:r>
          </a:p>
          <a:p>
            <a:pPr indent="-223838" lvl="0" marL="223838" marR="0" rtl="0" algn="l">
              <a:lnSpc>
                <a:spcPct val="9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Tangible-Appearance of bank properties and employees</a:t>
            </a:r>
          </a:p>
          <a:p>
            <a:pPr indent="-223838" lvl="0" marL="223838" marR="0" rtl="0" algn="l">
              <a:lnSpc>
                <a:spcPct val="90000"/>
              </a:lnSpc>
              <a:spcBef>
                <a:spcPts val="1800"/>
              </a:spcBef>
              <a:spcAft>
                <a:spcPts val="0"/>
              </a:spcAft>
              <a:buClr>
                <a:srgbClr val="979797"/>
              </a:buClr>
              <a:buSzPct val="25000"/>
              <a:buFont typeface="Arial"/>
              <a:buNone/>
            </a:pPr>
            <a:r>
              <a:rPr b="0" i="0" lang="en-US" sz="2220" u="none" cap="none" strike="noStrike">
                <a:solidFill>
                  <a:schemeClr val="dk1"/>
                </a:solidFill>
                <a:latin typeface="Cambria"/>
                <a:ea typeface="Cambria"/>
                <a:cs typeface="Cambria"/>
                <a:sym typeface="Cambria"/>
              </a:rPr>
              <a:t>Based on the above factors the data gathered is as Shown Below:-</a:t>
            </a:r>
          </a:p>
          <a:p>
            <a:pPr indent="-223838" lvl="0" marL="223838" marR="0" rtl="0" algn="l">
              <a:lnSpc>
                <a:spcPct val="90000"/>
              </a:lnSpc>
              <a:spcBef>
                <a:spcPts val="1800"/>
              </a:spcBef>
              <a:spcAft>
                <a:spcPts val="0"/>
              </a:spcAft>
              <a:buClr>
                <a:srgbClr val="979797"/>
              </a:buClr>
              <a:buSzPct val="80727"/>
              <a:buFont typeface="Arial"/>
              <a:buNone/>
            </a:pPr>
            <a:r>
              <a:t/>
            </a:r>
            <a:endParaRPr b="0" i="0" sz="2220" u="none" cap="none" strike="noStrike">
              <a:solidFill>
                <a:schemeClr val="dk1"/>
              </a:solidFill>
              <a:latin typeface="Cambria"/>
              <a:ea typeface="Cambria"/>
              <a:cs typeface="Cambria"/>
              <a:sym typeface="Cambria"/>
            </a:endParaRPr>
          </a:p>
          <a:p>
            <a:pPr indent="-223838" lvl="0" marL="223838" marR="0" rtl="0" algn="l">
              <a:lnSpc>
                <a:spcPct val="90000"/>
              </a:lnSpc>
              <a:spcBef>
                <a:spcPts val="1800"/>
              </a:spcBef>
              <a:spcAft>
                <a:spcPts val="0"/>
              </a:spcAft>
              <a:buClr>
                <a:srgbClr val="979797"/>
              </a:buClr>
              <a:buSzPct val="80727"/>
              <a:buFont typeface="Arial"/>
              <a:buNone/>
            </a:pPr>
            <a:r>
              <a:t/>
            </a:r>
            <a:endParaRPr b="0" i="0" sz="2220" u="none" cap="none" strike="noStrike">
              <a:solidFill>
                <a:schemeClr val="dk1"/>
              </a:solidFill>
              <a:latin typeface="Cambria"/>
              <a:ea typeface="Cambria"/>
              <a:cs typeface="Cambria"/>
              <a:sym typeface="Cambria"/>
            </a:endParaRPr>
          </a:p>
          <a:p>
            <a:pPr indent="-223838" lvl="0" marL="223838" marR="0" rtl="0" algn="l">
              <a:lnSpc>
                <a:spcPct val="90000"/>
              </a:lnSpc>
              <a:spcBef>
                <a:spcPts val="1800"/>
              </a:spcBef>
              <a:buClr>
                <a:srgbClr val="979797"/>
              </a:buClr>
              <a:buSzPct val="80727"/>
              <a:buFont typeface="Arial"/>
              <a:buNone/>
            </a:pPr>
            <a:r>
              <a:t/>
            </a:r>
            <a:endParaRPr b="0" i="0" sz="2220" u="none" cap="none" strike="noStrike">
              <a:solidFill>
                <a:schemeClr val="dk1"/>
              </a:solidFill>
              <a:latin typeface="Cambria"/>
              <a:ea typeface="Cambria"/>
              <a:cs typeface="Cambria"/>
              <a:sym typeface="Cambria"/>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9" name="Shape 489"/>
        <p:cNvGrpSpPr/>
        <p:nvPr/>
      </p:nvGrpSpPr>
      <p:grpSpPr>
        <a:xfrm>
          <a:off x="0" y="0"/>
          <a:ext cx="0" cy="0"/>
          <a:chOff x="0" y="0"/>
          <a:chExt cx="0" cy="0"/>
        </a:xfrm>
      </p:grpSpPr>
      <p:pic>
        <p:nvPicPr>
          <p:cNvPr id="490" name="Shape 490"/>
          <p:cNvPicPr preferRelativeResize="0"/>
          <p:nvPr/>
        </p:nvPicPr>
        <p:blipFill rotWithShape="1">
          <a:blip r:embed="rId3">
            <a:alphaModFix/>
          </a:blip>
          <a:srcRect b="0" l="0" r="0" t="0"/>
          <a:stretch/>
        </p:blipFill>
        <p:spPr>
          <a:xfrm>
            <a:off x="2436811" y="381000"/>
            <a:ext cx="7962899" cy="6181725"/>
          </a:xfrm>
          <a:prstGeom prst="rect">
            <a:avLst/>
          </a:prstGeom>
          <a:noFill/>
          <a:ln>
            <a:noFill/>
          </a:ln>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pic>
        <p:nvPicPr>
          <p:cNvPr id="495" name="Shape 495"/>
          <p:cNvPicPr preferRelativeResize="0"/>
          <p:nvPr/>
        </p:nvPicPr>
        <p:blipFill rotWithShape="1">
          <a:blip r:embed="rId3">
            <a:alphaModFix/>
          </a:blip>
          <a:srcRect b="0" l="0" r="0" t="0"/>
          <a:stretch/>
        </p:blipFill>
        <p:spPr>
          <a:xfrm>
            <a:off x="2360611" y="3124200"/>
            <a:ext cx="7648575" cy="2571749"/>
          </a:xfrm>
          <a:prstGeom prst="rect">
            <a:avLst/>
          </a:prstGeom>
          <a:noFill/>
          <a:ln>
            <a:noFill/>
          </a:ln>
        </p:spPr>
      </p:pic>
      <p:pic>
        <p:nvPicPr>
          <p:cNvPr id="496" name="Shape 496"/>
          <p:cNvPicPr preferRelativeResize="0"/>
          <p:nvPr/>
        </p:nvPicPr>
        <p:blipFill rotWithShape="1">
          <a:blip r:embed="rId4">
            <a:alphaModFix/>
          </a:blip>
          <a:srcRect b="0" l="0" r="0" t="0"/>
          <a:stretch/>
        </p:blipFill>
        <p:spPr>
          <a:xfrm>
            <a:off x="2360611" y="2667000"/>
            <a:ext cx="7658100" cy="514350"/>
          </a:xfrm>
          <a:prstGeom prst="rect">
            <a:avLst/>
          </a:prstGeom>
          <a:noFill/>
          <a:ln>
            <a:noFill/>
          </a:ln>
        </p:spPr>
      </p:pic>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type="title"/>
          </p:nvPr>
        </p:nvSpPr>
        <p:spPr>
          <a:xfrm>
            <a:off x="1522412" y="381000"/>
            <a:ext cx="9829798" cy="12191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Cambria"/>
              <a:buNone/>
            </a:pPr>
            <a:r>
              <a:rPr b="0" i="0" lang="en-US" sz="3600" u="none" cap="none" strike="noStrike">
                <a:solidFill>
                  <a:schemeClr val="accent1"/>
                </a:solidFill>
                <a:latin typeface="Cambria"/>
                <a:ea typeface="Cambria"/>
                <a:cs typeface="Cambria"/>
                <a:sym typeface="Cambria"/>
              </a:rPr>
              <a:t>Inference</a:t>
            </a:r>
          </a:p>
        </p:txBody>
      </p:sp>
      <p:sp>
        <p:nvSpPr>
          <p:cNvPr id="502" name="Shape 502"/>
          <p:cNvSpPr txBox="1"/>
          <p:nvPr>
            <p:ph idx="1" type="body"/>
          </p:nvPr>
        </p:nvSpPr>
        <p:spPr>
          <a:xfrm>
            <a:off x="1522412" y="1981200"/>
            <a:ext cx="9829798" cy="4187824"/>
          </a:xfrm>
          <a:prstGeom prst="rect">
            <a:avLst/>
          </a:prstGeom>
          <a:noFill/>
          <a:ln>
            <a:noFill/>
          </a:ln>
        </p:spPr>
        <p:txBody>
          <a:bodyPr anchorCtr="0" anchor="t" bIns="45700" lIns="91425" rIns="91425" tIns="45700">
            <a:noAutofit/>
          </a:bodyPr>
          <a:lstStyle/>
          <a:p>
            <a:pPr indent="-223838" lvl="0" marL="223838" marR="0" rtl="0" algn="l">
              <a:lnSpc>
                <a:spcPct val="90000"/>
              </a:lnSpc>
              <a:spcBef>
                <a:spcPts val="0"/>
              </a:spcBef>
              <a:spcAft>
                <a:spcPts val="0"/>
              </a:spcAft>
              <a:buClr>
                <a:srgbClr val="979797"/>
              </a:buClr>
              <a:buSzPct val="25000"/>
              <a:buFont typeface="Arial"/>
              <a:buNone/>
            </a:pPr>
            <a:r>
              <a:rPr b="0" i="0" lang="en-US" sz="2220" u="none" cap="none" strike="noStrike">
                <a:solidFill>
                  <a:schemeClr val="dk1"/>
                </a:solidFill>
                <a:latin typeface="Cambria"/>
                <a:ea typeface="Cambria"/>
                <a:cs typeface="Cambria"/>
                <a:sym typeface="Cambria"/>
              </a:rPr>
              <a:t>From this data we Infer that:-</a:t>
            </a:r>
          </a:p>
          <a:p>
            <a:pPr indent="-223838" lvl="0" marL="223838" marR="0" rtl="0" algn="l">
              <a:lnSpc>
                <a:spcPct val="9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A customer gives highest importance to reliability dimension.</a:t>
            </a:r>
          </a:p>
          <a:p>
            <a:pPr indent="-231775" lvl="1" marL="511175" marR="0" rtl="0" algn="l">
              <a:lnSpc>
                <a:spcPct val="90000"/>
              </a:lnSpc>
              <a:spcBef>
                <a:spcPts val="1000"/>
              </a:spcBef>
              <a:spcAft>
                <a:spcPts val="0"/>
              </a:spcAft>
              <a:buClr>
                <a:srgbClr val="979797"/>
              </a:buClr>
              <a:buSzPct val="77894"/>
              <a:buFont typeface="Arial"/>
              <a:buChar char="•"/>
            </a:pPr>
            <a:r>
              <a:rPr b="0" i="0" lang="en-US" sz="1850" u="none" cap="none" strike="noStrike">
                <a:solidFill>
                  <a:schemeClr val="dk1"/>
                </a:solidFill>
                <a:latin typeface="Cambria"/>
                <a:ea typeface="Cambria"/>
                <a:cs typeface="Cambria"/>
                <a:sym typeface="Cambria"/>
              </a:rPr>
              <a:t>Within this dimension they focuses more on how fulfillment of bank’s promise to work and their interest to do work. </a:t>
            </a:r>
          </a:p>
          <a:p>
            <a:pPr indent="-223838" lvl="0" marL="223838" marR="0" rtl="0" algn="l">
              <a:lnSpc>
                <a:spcPct val="9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Further customers give more second and third most importance to the responsiveness and assurance factors respectively.</a:t>
            </a:r>
          </a:p>
          <a:p>
            <a:pPr indent="-223838" lvl="0" marL="223838" marR="0" rtl="0" algn="l">
              <a:lnSpc>
                <a:spcPct val="90000"/>
              </a:lnSpc>
              <a:spcBef>
                <a:spcPts val="1800"/>
              </a:spcBef>
              <a:spcAft>
                <a:spcPts val="0"/>
              </a:spcAft>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So, the banks should give more focus on improving reliability, responsiveness and assurance factors, and give training to staffs according to that.</a:t>
            </a:r>
          </a:p>
          <a:p>
            <a:pPr indent="-223838" lvl="0" marL="223838" marR="0" rtl="0" algn="l">
              <a:lnSpc>
                <a:spcPct val="90000"/>
              </a:lnSpc>
              <a:spcBef>
                <a:spcPts val="1800"/>
              </a:spcBef>
              <a:buClr>
                <a:srgbClr val="979797"/>
              </a:buClr>
              <a:buSzPct val="80727"/>
              <a:buFont typeface="Arial"/>
              <a:buChar char="•"/>
            </a:pPr>
            <a:r>
              <a:rPr b="0" i="0" lang="en-US" sz="2220" u="none" cap="none" strike="noStrike">
                <a:solidFill>
                  <a:schemeClr val="dk1"/>
                </a:solidFill>
                <a:latin typeface="Cambria"/>
                <a:ea typeface="Cambria"/>
                <a:cs typeface="Cambria"/>
                <a:sym typeface="Cambria"/>
              </a:rPr>
              <a:t>And at last we find that generally the customers are more satisfied from private banks though they charge more for their services.</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ph type="ctrTitle"/>
          </p:nvPr>
        </p:nvSpPr>
        <p:spPr>
          <a:xfrm>
            <a:off x="1520824" y="1600200"/>
            <a:ext cx="5945100" cy="3048000"/>
          </a:xfrm>
          <a:prstGeom prst="rect">
            <a:avLst/>
          </a:prstGeom>
        </p:spPr>
        <p:txBody>
          <a:bodyPr anchorCtr="0" anchor="b" bIns="91425" lIns="91425" rIns="91425" tIns="91425">
            <a:noAutofit/>
          </a:bodyPr>
          <a:lstStyle/>
          <a:p>
            <a:pPr lvl="0">
              <a:spcBef>
                <a:spcPts val="0"/>
              </a:spcBef>
              <a:buNone/>
            </a:pPr>
            <a:r>
              <a:rPr lang="en-US">
                <a:solidFill>
                  <a:schemeClr val="accent1"/>
                </a:solidFill>
              </a:rPr>
              <a:t>Article analysis</a:t>
            </a:r>
            <a:r>
              <a:rPr lang="en-US"/>
              <a:t> </a:t>
            </a:r>
          </a:p>
        </p:txBody>
      </p:sp>
      <p:sp>
        <p:nvSpPr>
          <p:cNvPr id="509" name="Shape 509"/>
          <p:cNvSpPr txBox="1"/>
          <p:nvPr>
            <p:ph idx="1" type="subTitle"/>
          </p:nvPr>
        </p:nvSpPr>
        <p:spPr>
          <a:xfrm>
            <a:off x="1520825" y="4898571"/>
            <a:ext cx="5945100" cy="1270500"/>
          </a:xfrm>
          <a:prstGeom prst="rect">
            <a:avLst/>
          </a:prstGeom>
        </p:spPr>
        <p:txBody>
          <a:bodyPr anchorCtr="0" anchor="t" bIns="91425" lIns="91425" rIns="91425" tIns="91425">
            <a:noAutofit/>
          </a:bodyPr>
          <a:lstStyle/>
          <a:p>
            <a:pPr lvl="0" rtl="0">
              <a:spcBef>
                <a:spcPts val="0"/>
              </a:spcBef>
              <a:buNone/>
            </a:pPr>
            <a:r>
              <a:rPr b="1" lang="en-US" sz="1800">
                <a:solidFill>
                  <a:srgbClr val="FF0000"/>
                </a:solidFill>
                <a:latin typeface="Arial"/>
                <a:ea typeface="Arial"/>
                <a:cs typeface="Arial"/>
                <a:sym typeface="Arial"/>
              </a:rPr>
              <a:t>How PSU banks lose out to private peers</a:t>
            </a:r>
          </a:p>
          <a:p>
            <a:pPr lvl="0" rtl="0">
              <a:spcBef>
                <a:spcPts val="0"/>
              </a:spcBef>
              <a:buClr>
                <a:schemeClr val="dk2"/>
              </a:buClr>
              <a:buSzPct val="61111"/>
              <a:buFont typeface="Arial"/>
              <a:buNone/>
            </a:pPr>
            <a:r>
              <a:rPr lang="en-US" sz="1800">
                <a:solidFill>
                  <a:schemeClr val="dk2"/>
                </a:solidFill>
                <a:latin typeface="Calibri"/>
                <a:ea typeface="Calibri"/>
                <a:cs typeface="Calibri"/>
                <a:sym typeface="Calibri"/>
              </a:rPr>
              <a:t>Tamal Bandyopadhyay, live mint, E-paper, Mon, Jun 08 2015</a:t>
            </a:r>
          </a:p>
          <a:p>
            <a:pPr lvl="0">
              <a:spcBef>
                <a:spcPts val="0"/>
              </a:spcBef>
              <a:buNone/>
            </a:pPr>
            <a:r>
              <a:t/>
            </a:r>
            <a:endParaRPr sz="1800">
              <a:solidFill>
                <a:srgbClr val="FF0000"/>
              </a:solidFill>
            </a:endParaRP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sp>
        <p:nvSpPr>
          <p:cNvPr id="515" name="Shape 515"/>
          <p:cNvSpPr txBox="1"/>
          <p:nvPr/>
        </p:nvSpPr>
        <p:spPr>
          <a:xfrm>
            <a:off x="2324750" y="-132850"/>
            <a:ext cx="9099600" cy="3000000"/>
          </a:xfrm>
          <a:prstGeom prst="rect">
            <a:avLst/>
          </a:prstGeom>
          <a:noFill/>
          <a:ln>
            <a:noFill/>
          </a:ln>
        </p:spPr>
        <p:txBody>
          <a:bodyPr anchorCtr="0" anchor="ctr" bIns="91425" lIns="91425" rIns="91425" tIns="91425">
            <a:noAutofit/>
          </a:bodyPr>
          <a:lstStyle/>
          <a:p>
            <a:pPr lvl="0" rtl="0">
              <a:spcBef>
                <a:spcPts val="0"/>
              </a:spcBef>
              <a:buNone/>
            </a:pPr>
            <a:r>
              <a:rPr lang="en-US" sz="4400">
                <a:solidFill>
                  <a:srgbClr val="FFD966"/>
                </a:solidFill>
              </a:rPr>
              <a:t>Statistics provided in the article</a:t>
            </a:r>
          </a:p>
        </p:txBody>
      </p:sp>
      <p:sp>
        <p:nvSpPr>
          <p:cNvPr id="516" name="Shape 516"/>
          <p:cNvSpPr txBox="1"/>
          <p:nvPr/>
        </p:nvSpPr>
        <p:spPr>
          <a:xfrm>
            <a:off x="1909625" y="1726975"/>
            <a:ext cx="8800800" cy="5014800"/>
          </a:xfrm>
          <a:prstGeom prst="rect">
            <a:avLst/>
          </a:prstGeom>
          <a:noFill/>
          <a:ln>
            <a:noFill/>
          </a:ln>
        </p:spPr>
        <p:txBody>
          <a:bodyPr anchorCtr="0" anchor="ctr" bIns="91425" lIns="91425" rIns="91425" tIns="91425">
            <a:noAutofit/>
          </a:bodyPr>
          <a:lstStyle/>
          <a:p>
            <a:pPr lvl="0" rtl="0">
              <a:lnSpc>
                <a:spcPct val="90000"/>
              </a:lnSpc>
              <a:spcBef>
                <a:spcPts val="1000"/>
              </a:spcBef>
              <a:buNone/>
            </a:pPr>
            <a:r>
              <a:rPr lang="en-US" sz="2800">
                <a:solidFill>
                  <a:schemeClr val="dk2"/>
                </a:solidFill>
              </a:rPr>
              <a:t>•</a:t>
            </a:r>
            <a:r>
              <a:rPr lang="en-US" sz="2400">
                <a:solidFill>
                  <a:schemeClr val="dk2"/>
                </a:solidFill>
                <a:latin typeface="Cambria"/>
                <a:ea typeface="Cambria"/>
                <a:cs typeface="Cambria"/>
                <a:sym typeface="Cambria"/>
              </a:rPr>
              <a:t>Among 39 listed banks in India—both private and public—four recorded net losses in the March quarter, and three of them are public sector banks.</a:t>
            </a:r>
          </a:p>
          <a:p>
            <a:pPr lvl="0" rtl="0">
              <a:lnSpc>
                <a:spcPct val="90000"/>
              </a:lnSpc>
              <a:spcBef>
                <a:spcPts val="1000"/>
              </a:spcBef>
              <a:buNone/>
            </a:pPr>
            <a:r>
              <a:rPr lang="en-US" sz="2400">
                <a:solidFill>
                  <a:schemeClr val="dk2"/>
                </a:solidFill>
                <a:latin typeface="Cambria"/>
                <a:ea typeface="Cambria"/>
                <a:cs typeface="Cambria"/>
                <a:sym typeface="Cambria"/>
              </a:rPr>
              <a:t>• They are Bank of India, Oriental Bank of Commerce and Punjab and Sind Bank.</a:t>
            </a:r>
          </a:p>
          <a:p>
            <a:pPr lvl="0" rtl="0">
              <a:lnSpc>
                <a:spcPct val="90000"/>
              </a:lnSpc>
              <a:spcBef>
                <a:spcPts val="1000"/>
              </a:spcBef>
              <a:buNone/>
            </a:pPr>
            <a:r>
              <a:rPr lang="en-US" sz="2400">
                <a:solidFill>
                  <a:schemeClr val="dk2"/>
                </a:solidFill>
                <a:latin typeface="Cambria"/>
                <a:ea typeface="Cambria"/>
                <a:cs typeface="Cambria"/>
                <a:sym typeface="Cambria"/>
              </a:rPr>
              <a:t>• At least nine other public banks recorded a drop in net profit compared with the year-ago quarter; and for a few of them, the drop has been pretty sharp.</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1" name="Shape 521"/>
        <p:cNvGrpSpPr/>
        <p:nvPr/>
      </p:nvGrpSpPr>
      <p:grpSpPr>
        <a:xfrm>
          <a:off x="0" y="0"/>
          <a:ext cx="0" cy="0"/>
          <a:chOff x="0" y="0"/>
          <a:chExt cx="0" cy="0"/>
        </a:xfrm>
      </p:grpSpPr>
      <p:sp>
        <p:nvSpPr>
          <p:cNvPr id="522" name="Shape 522"/>
          <p:cNvSpPr txBox="1"/>
          <p:nvPr/>
        </p:nvSpPr>
        <p:spPr>
          <a:xfrm>
            <a:off x="1527700" y="1826600"/>
            <a:ext cx="10062900" cy="4682700"/>
          </a:xfrm>
          <a:prstGeom prst="rect">
            <a:avLst/>
          </a:prstGeom>
          <a:noFill/>
          <a:ln>
            <a:noFill/>
          </a:ln>
        </p:spPr>
        <p:txBody>
          <a:bodyPr anchorCtr="0" anchor="ctr" bIns="91425" lIns="91425" rIns="91425" tIns="91425">
            <a:noAutofit/>
          </a:bodyPr>
          <a:lstStyle/>
          <a:p>
            <a:pPr lvl="0" rtl="0">
              <a:lnSpc>
                <a:spcPct val="90000"/>
              </a:lnSpc>
              <a:spcBef>
                <a:spcPts val="1000"/>
              </a:spcBef>
              <a:buNone/>
            </a:pPr>
            <a:r>
              <a:rPr lang="en-US" sz="2800">
                <a:solidFill>
                  <a:schemeClr val="dk2"/>
                </a:solidFill>
              </a:rPr>
              <a:t>•</a:t>
            </a:r>
            <a:r>
              <a:rPr lang="en-US" sz="2800">
                <a:solidFill>
                  <a:schemeClr val="dk2"/>
                </a:solidFill>
                <a:latin typeface="Calibri"/>
                <a:ea typeface="Calibri"/>
                <a:cs typeface="Calibri"/>
                <a:sym typeface="Calibri"/>
              </a:rPr>
              <a:t> </a:t>
            </a:r>
            <a:r>
              <a:rPr lang="en-US" sz="2400">
                <a:solidFill>
                  <a:schemeClr val="dk2"/>
                </a:solidFill>
                <a:latin typeface="Cambria"/>
                <a:ea typeface="Cambria"/>
                <a:cs typeface="Cambria"/>
                <a:sym typeface="Cambria"/>
              </a:rPr>
              <a:t>For instance, Punjab National Bank (PNB) posted a 62% drop in net profit; for Dena Bank, United Bank of India (UBI) and Indian Overseas Bank (IOB), the drop in net profit was even sharper—between 70% and 87%.</a:t>
            </a:r>
          </a:p>
          <a:p>
            <a:pPr lvl="0" rtl="0">
              <a:lnSpc>
                <a:spcPct val="90000"/>
              </a:lnSpc>
              <a:spcBef>
                <a:spcPts val="1000"/>
              </a:spcBef>
              <a:buNone/>
            </a:pPr>
            <a:r>
              <a:rPr lang="en-US" sz="2400">
                <a:solidFill>
                  <a:schemeClr val="dk2"/>
                </a:solidFill>
                <a:latin typeface="Cambria"/>
                <a:ea typeface="Cambria"/>
                <a:cs typeface="Cambria"/>
                <a:sym typeface="Cambria"/>
              </a:rPr>
              <a:t>• Two private banks that posted a drop in the March-quarter net profit are Jammu and Kashmir Bank Ltd and South Indian Bank Ltd.</a:t>
            </a:r>
          </a:p>
          <a:p>
            <a:pPr lvl="0" rtl="0">
              <a:lnSpc>
                <a:spcPct val="90000"/>
              </a:lnSpc>
              <a:spcBef>
                <a:spcPts val="1000"/>
              </a:spcBef>
              <a:buNone/>
            </a:pPr>
            <a:r>
              <a:t/>
            </a:r>
            <a:endParaRPr sz="2800">
              <a:solidFill>
                <a:schemeClr val="dk2"/>
              </a:solidFill>
            </a:endParaRPr>
          </a:p>
        </p:txBody>
      </p:sp>
      <p:sp>
        <p:nvSpPr>
          <p:cNvPr id="523" name="Shape 523"/>
          <p:cNvSpPr txBox="1"/>
          <p:nvPr/>
        </p:nvSpPr>
        <p:spPr>
          <a:xfrm>
            <a:off x="2042900" y="-215875"/>
            <a:ext cx="10776900" cy="3000000"/>
          </a:xfrm>
          <a:prstGeom prst="rect">
            <a:avLst/>
          </a:prstGeom>
          <a:noFill/>
          <a:ln>
            <a:noFill/>
          </a:ln>
        </p:spPr>
        <p:txBody>
          <a:bodyPr anchorCtr="0" anchor="ctr" bIns="91425" lIns="91425" rIns="91425" tIns="91425">
            <a:noAutofit/>
          </a:bodyPr>
          <a:lstStyle/>
          <a:p>
            <a:pPr lvl="0" rtl="0">
              <a:spcBef>
                <a:spcPts val="0"/>
              </a:spcBef>
              <a:buNone/>
            </a:pPr>
            <a:r>
              <a:rPr lang="en-US" sz="4400">
                <a:solidFill>
                  <a:srgbClr val="FFD966"/>
                </a:solidFill>
              </a:rPr>
              <a:t>Statistics provided in the article</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8" name="Shape 528"/>
        <p:cNvGrpSpPr/>
        <p:nvPr/>
      </p:nvGrpSpPr>
      <p:grpSpPr>
        <a:xfrm>
          <a:off x="0" y="0"/>
          <a:ext cx="0" cy="0"/>
          <a:chOff x="0" y="0"/>
          <a:chExt cx="0" cy="0"/>
        </a:xfrm>
      </p:grpSpPr>
      <p:sp>
        <p:nvSpPr>
          <p:cNvPr id="529" name="Shape 529"/>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sz="4400">
                <a:latin typeface="Arial"/>
                <a:ea typeface="Arial"/>
                <a:cs typeface="Arial"/>
                <a:sym typeface="Arial"/>
              </a:rPr>
              <a:t>    Reason for the drop in net profits</a:t>
            </a:r>
          </a:p>
        </p:txBody>
      </p:sp>
      <p:sp>
        <p:nvSpPr>
          <p:cNvPr id="530" name="Shape 530"/>
          <p:cNvSpPr txBox="1"/>
          <p:nvPr>
            <p:ph idx="1" type="body"/>
          </p:nvPr>
        </p:nvSpPr>
        <p:spPr>
          <a:xfrm>
            <a:off x="1522425" y="1781925"/>
            <a:ext cx="9829800" cy="4013400"/>
          </a:xfrm>
          <a:prstGeom prst="rect">
            <a:avLst/>
          </a:prstGeom>
        </p:spPr>
        <p:txBody>
          <a:bodyPr anchorCtr="0" anchor="t" bIns="91425" lIns="91425" rIns="91425" tIns="91425">
            <a:noAutofit/>
          </a:bodyPr>
          <a:lstStyle/>
          <a:p>
            <a:pPr indent="-69850" lvl="0" marL="0" rtl="0">
              <a:spcBef>
                <a:spcPts val="1000"/>
              </a:spcBef>
              <a:buClr>
                <a:schemeClr val="dk2"/>
              </a:buClr>
              <a:buSzPct val="39285"/>
              <a:buFont typeface="Arial"/>
              <a:buNone/>
            </a:pPr>
            <a:r>
              <a:rPr lang="en-US" sz="2800">
                <a:solidFill>
                  <a:schemeClr val="dk2"/>
                </a:solidFill>
                <a:latin typeface="Arial"/>
                <a:ea typeface="Arial"/>
                <a:cs typeface="Arial"/>
                <a:sym typeface="Arial"/>
              </a:rPr>
              <a:t>•</a:t>
            </a:r>
            <a:r>
              <a:rPr lang="en-US">
                <a:solidFill>
                  <a:schemeClr val="dk2"/>
                </a:solidFill>
              </a:rPr>
              <a:t>The sole reason for the losses and the drop in net profits is ballooning bad assets, for which banks need to set aside money.</a:t>
            </a:r>
          </a:p>
          <a:p>
            <a:pPr indent="-69850" lvl="0" marL="0" rtl="0">
              <a:spcBef>
                <a:spcPts val="1000"/>
              </a:spcBef>
              <a:buClr>
                <a:schemeClr val="dk2"/>
              </a:buClr>
              <a:buSzPct val="45833"/>
              <a:buFont typeface="Arial"/>
              <a:buNone/>
            </a:pPr>
            <a:r>
              <a:rPr lang="en-US">
                <a:solidFill>
                  <a:schemeClr val="dk2"/>
                </a:solidFill>
              </a:rPr>
              <a:t>• Fourteen Indian banks now have at least 5% or more gross bad loans and, barring two, all are public sector banks.</a:t>
            </a:r>
          </a:p>
          <a:p>
            <a:pPr indent="-69850" lvl="0" marL="0" rtl="0">
              <a:spcBef>
                <a:spcPts val="1000"/>
              </a:spcBef>
              <a:buClr>
                <a:schemeClr val="dk2"/>
              </a:buClr>
              <a:buSzPct val="45833"/>
              <a:buFont typeface="Arial"/>
              <a:buNone/>
            </a:pPr>
            <a:r>
              <a:rPr lang="en-US">
                <a:solidFill>
                  <a:schemeClr val="dk2"/>
                </a:solidFill>
              </a:rPr>
              <a:t>• UBI’s gross bad loans are 9.49% of loan assets and those of IOB, 8.33%.</a:t>
            </a:r>
          </a:p>
          <a:p>
            <a:pPr indent="-69850" lvl="0" marL="0" rtl="0">
              <a:spcBef>
                <a:spcPts val="1000"/>
              </a:spcBef>
              <a:buClr>
                <a:schemeClr val="dk2"/>
              </a:buClr>
              <a:buSzPct val="45833"/>
              <a:buFont typeface="Arial"/>
              <a:buNone/>
            </a:pPr>
            <a:r>
              <a:rPr lang="en-US">
                <a:solidFill>
                  <a:schemeClr val="dk2"/>
                </a:solidFill>
              </a:rPr>
              <a:t>• Similarly, the seven banks that have between 4% and 5% bad assets are all public sector banks.</a:t>
            </a:r>
          </a:p>
          <a:p>
            <a:pPr indent="-69850" lvl="0" marL="0" rtl="0">
              <a:spcBef>
                <a:spcPts val="1000"/>
              </a:spcBef>
              <a:buClr>
                <a:schemeClr val="dk2"/>
              </a:buClr>
              <a:buSzPct val="45833"/>
              <a:buFont typeface="Arial"/>
              <a:buNone/>
            </a:pPr>
            <a:r>
              <a:rPr lang="en-US">
                <a:solidFill>
                  <a:schemeClr val="dk2"/>
                </a:solidFill>
              </a:rPr>
              <a:t>• Of the five banks that have 3-4% gross bad assets, four are from the public sector. </a:t>
            </a:r>
          </a:p>
          <a:p>
            <a:pPr lvl="0">
              <a:spcBef>
                <a:spcPts val="0"/>
              </a:spcBef>
              <a:buNone/>
            </a:pPr>
            <a:r>
              <a:t/>
            </a:r>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p:nvPr/>
        </p:nvSpPr>
        <p:spPr>
          <a:xfrm>
            <a:off x="2055811" y="327818"/>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accent1"/>
              </a:buClr>
              <a:buSzPct val="25000"/>
              <a:buFont typeface="Times New Roman"/>
              <a:buNone/>
            </a:pPr>
            <a:r>
              <a:rPr b="1" lang="en-US" sz="3600">
                <a:solidFill>
                  <a:schemeClr val="accent1"/>
                </a:solidFill>
                <a:latin typeface="Times New Roman"/>
                <a:ea typeface="Times New Roman"/>
                <a:cs typeface="Times New Roman"/>
                <a:sym typeface="Times New Roman"/>
              </a:rPr>
              <a:t>Public Sector Banks</a:t>
            </a:r>
          </a:p>
        </p:txBody>
      </p:sp>
      <p:sp>
        <p:nvSpPr>
          <p:cNvPr id="207" name="Shape 207"/>
          <p:cNvSpPr/>
          <p:nvPr/>
        </p:nvSpPr>
        <p:spPr>
          <a:xfrm>
            <a:off x="2198861" y="2209800"/>
            <a:ext cx="8382000" cy="5257800"/>
          </a:xfrm>
          <a:prstGeom prst="rect">
            <a:avLst/>
          </a:prstGeom>
          <a:noFill/>
          <a:ln>
            <a:noFill/>
          </a:ln>
        </p:spPr>
        <p:txBody>
          <a:bodyPr anchorCtr="0" anchor="t" bIns="45700" lIns="91425" rIns="91425" tIns="45700">
            <a:noAutofit/>
          </a:bodyPr>
          <a:lstStyle/>
          <a:p>
            <a:pPr lvl="0" marR="0" rtl="0" algn="just">
              <a:lnSpc>
                <a:spcPct val="100000"/>
              </a:lnSpc>
              <a:spcBef>
                <a:spcPts val="0"/>
              </a:spcBef>
              <a:spcAft>
                <a:spcPts val="0"/>
              </a:spcAft>
              <a:buNone/>
            </a:pPr>
            <a:r>
              <a:t/>
            </a:r>
            <a:endParaRPr/>
          </a:p>
          <a:p>
            <a:pPr indent="-342900" lvl="0" marL="342900" marR="0" rtl="0" algn="l">
              <a:spcBef>
                <a:spcPts val="360"/>
              </a:spcBef>
              <a:buClr>
                <a:schemeClr val="dk1"/>
              </a:buClr>
              <a:buFont typeface="Arial"/>
              <a:buNone/>
            </a:pPr>
            <a:r>
              <a:t/>
            </a:r>
            <a:endParaRPr sz="1800">
              <a:solidFill>
                <a:schemeClr val="dk1"/>
              </a:solidFill>
              <a:latin typeface="Times New Roman"/>
              <a:ea typeface="Times New Roman"/>
              <a:cs typeface="Times New Roman"/>
              <a:sym typeface="Times New Roman"/>
            </a:endParaRPr>
          </a:p>
        </p:txBody>
      </p:sp>
      <p:pic>
        <p:nvPicPr>
          <p:cNvPr id="208" name="Shape 208"/>
          <p:cNvPicPr preferRelativeResize="0"/>
          <p:nvPr/>
        </p:nvPicPr>
        <p:blipFill>
          <a:blip r:embed="rId3">
            <a:alphaModFix/>
          </a:blip>
          <a:stretch>
            <a:fillRect/>
          </a:stretch>
        </p:blipFill>
        <p:spPr>
          <a:xfrm>
            <a:off x="2055800" y="2059687"/>
            <a:ext cx="1438275" cy="542925"/>
          </a:xfrm>
          <a:prstGeom prst="rect">
            <a:avLst/>
          </a:prstGeom>
          <a:noFill/>
          <a:ln>
            <a:noFill/>
          </a:ln>
        </p:spPr>
      </p:pic>
      <p:pic>
        <p:nvPicPr>
          <p:cNvPr id="209" name="Shape 209"/>
          <p:cNvPicPr preferRelativeResize="0"/>
          <p:nvPr/>
        </p:nvPicPr>
        <p:blipFill>
          <a:blip r:embed="rId4">
            <a:alphaModFix/>
          </a:blip>
          <a:stretch>
            <a:fillRect/>
          </a:stretch>
        </p:blipFill>
        <p:spPr>
          <a:xfrm>
            <a:off x="4358525" y="2209800"/>
            <a:ext cx="1438275" cy="381000"/>
          </a:xfrm>
          <a:prstGeom prst="rect">
            <a:avLst/>
          </a:prstGeom>
          <a:noFill/>
          <a:ln>
            <a:noFill/>
          </a:ln>
        </p:spPr>
      </p:pic>
      <p:pic>
        <p:nvPicPr>
          <p:cNvPr id="210" name="Shape 210"/>
          <p:cNvPicPr preferRelativeResize="0"/>
          <p:nvPr/>
        </p:nvPicPr>
        <p:blipFill>
          <a:blip r:embed="rId5">
            <a:alphaModFix/>
          </a:blip>
          <a:stretch>
            <a:fillRect/>
          </a:stretch>
        </p:blipFill>
        <p:spPr>
          <a:xfrm>
            <a:off x="6321675" y="2209806"/>
            <a:ext cx="1438275" cy="380999"/>
          </a:xfrm>
          <a:prstGeom prst="rect">
            <a:avLst/>
          </a:prstGeom>
          <a:noFill/>
          <a:ln>
            <a:noFill/>
          </a:ln>
        </p:spPr>
      </p:pic>
      <p:pic>
        <p:nvPicPr>
          <p:cNvPr id="211" name="Shape 211"/>
          <p:cNvPicPr preferRelativeResize="0"/>
          <p:nvPr/>
        </p:nvPicPr>
        <p:blipFill>
          <a:blip r:embed="rId6">
            <a:alphaModFix/>
          </a:blip>
          <a:stretch>
            <a:fillRect/>
          </a:stretch>
        </p:blipFill>
        <p:spPr>
          <a:xfrm>
            <a:off x="8284825" y="2209787"/>
            <a:ext cx="3000375" cy="809625"/>
          </a:xfrm>
          <a:prstGeom prst="rect">
            <a:avLst/>
          </a:prstGeom>
          <a:noFill/>
          <a:ln>
            <a:noFill/>
          </a:ln>
        </p:spPr>
      </p:pic>
      <p:pic>
        <p:nvPicPr>
          <p:cNvPr id="212" name="Shape 212"/>
          <p:cNvPicPr preferRelativeResize="0"/>
          <p:nvPr/>
        </p:nvPicPr>
        <p:blipFill>
          <a:blip r:embed="rId7">
            <a:alphaModFix/>
          </a:blip>
          <a:stretch>
            <a:fillRect/>
          </a:stretch>
        </p:blipFill>
        <p:spPr>
          <a:xfrm>
            <a:off x="2055787" y="3401037"/>
            <a:ext cx="4667250" cy="981075"/>
          </a:xfrm>
          <a:prstGeom prst="rect">
            <a:avLst/>
          </a:prstGeom>
          <a:noFill/>
          <a:ln>
            <a:noFill/>
          </a:ln>
        </p:spPr>
      </p:pic>
      <p:pic>
        <p:nvPicPr>
          <p:cNvPr id="213" name="Shape 213"/>
          <p:cNvPicPr preferRelativeResize="0"/>
          <p:nvPr/>
        </p:nvPicPr>
        <p:blipFill>
          <a:blip r:embed="rId8">
            <a:alphaModFix/>
          </a:blip>
          <a:stretch>
            <a:fillRect/>
          </a:stretch>
        </p:blipFill>
        <p:spPr>
          <a:xfrm>
            <a:off x="8227675" y="3158162"/>
            <a:ext cx="3114675" cy="1466850"/>
          </a:xfrm>
          <a:prstGeom prst="rect">
            <a:avLst/>
          </a:prstGeom>
          <a:noFill/>
          <a:ln>
            <a:noFill/>
          </a:ln>
        </p:spPr>
      </p:pic>
      <p:pic>
        <p:nvPicPr>
          <p:cNvPr id="214" name="Shape 214"/>
          <p:cNvPicPr preferRelativeResize="0"/>
          <p:nvPr/>
        </p:nvPicPr>
        <p:blipFill>
          <a:blip r:embed="rId9">
            <a:alphaModFix/>
          </a:blip>
          <a:stretch>
            <a:fillRect/>
          </a:stretch>
        </p:blipFill>
        <p:spPr>
          <a:xfrm>
            <a:off x="2036737" y="5065100"/>
            <a:ext cx="4705350" cy="971550"/>
          </a:xfrm>
          <a:prstGeom prst="rect">
            <a:avLst/>
          </a:prstGeom>
          <a:noFill/>
          <a:ln>
            <a:noFill/>
          </a:ln>
        </p:spPr>
      </p:pic>
      <p:pic>
        <p:nvPicPr>
          <p:cNvPr id="215" name="Shape 215"/>
          <p:cNvPicPr preferRelativeResize="0"/>
          <p:nvPr/>
        </p:nvPicPr>
        <p:blipFill>
          <a:blip r:embed="rId10">
            <a:alphaModFix/>
          </a:blip>
          <a:stretch>
            <a:fillRect/>
          </a:stretch>
        </p:blipFill>
        <p:spPr>
          <a:xfrm>
            <a:off x="8284812" y="4763762"/>
            <a:ext cx="2171700" cy="2105025"/>
          </a:xfrm>
          <a:prstGeom prst="rect">
            <a:avLst/>
          </a:prstGeom>
          <a:noFill/>
          <a:ln>
            <a:noFill/>
          </a:ln>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5" name="Shape 535"/>
        <p:cNvGrpSpPr/>
        <p:nvPr/>
      </p:nvGrpSpPr>
      <p:grpSpPr>
        <a:xfrm>
          <a:off x="0" y="0"/>
          <a:ext cx="0" cy="0"/>
          <a:chOff x="0" y="0"/>
          <a:chExt cx="0" cy="0"/>
        </a:xfrm>
      </p:grpSpPr>
      <p:sp>
        <p:nvSpPr>
          <p:cNvPr id="536" name="Shape 536"/>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69850" lvl="0" marL="0" rtl="0">
              <a:spcBef>
                <a:spcPts val="1000"/>
              </a:spcBef>
              <a:buClr>
                <a:schemeClr val="dk2"/>
              </a:buClr>
              <a:buSzPct val="45833"/>
              <a:buFont typeface="Arial"/>
              <a:buNone/>
            </a:pPr>
            <a:r>
              <a:rPr lang="en-US">
                <a:solidFill>
                  <a:schemeClr val="dk2"/>
                </a:solidFill>
                <a:latin typeface="Arial"/>
                <a:ea typeface="Arial"/>
                <a:cs typeface="Arial"/>
                <a:sym typeface="Arial"/>
              </a:rPr>
              <a:t>•</a:t>
            </a:r>
            <a:r>
              <a:rPr lang="en-US">
                <a:solidFill>
                  <a:schemeClr val="dk2"/>
                </a:solidFill>
              </a:rPr>
              <a:t>ICICI Bank Ltd is the lone private sector entry into this segment. After setting aside money for such loans, 13 banks have at least 3% or more net non-performing assets (or NPAs) and barring one, all are from the public sector.</a:t>
            </a:r>
          </a:p>
          <a:p>
            <a:pPr indent="-69850" lvl="0" marL="0" rtl="0">
              <a:spcBef>
                <a:spcPts val="1000"/>
              </a:spcBef>
              <a:buClr>
                <a:schemeClr val="dk2"/>
              </a:buClr>
              <a:buSzPct val="45833"/>
              <a:buFont typeface="Arial"/>
              <a:buNone/>
            </a:pPr>
            <a:r>
              <a:rPr lang="en-US">
                <a:solidFill>
                  <a:schemeClr val="dk2"/>
                </a:solidFill>
              </a:rPr>
              <a:t>•Provisions on account of bad assets have eaten into their net profit, even though not too many banks have shown a drop in their operating profit.</a:t>
            </a:r>
          </a:p>
          <a:p>
            <a:pPr indent="-69850" lvl="0" marL="0" rtl="0">
              <a:spcBef>
                <a:spcPts val="1000"/>
              </a:spcBef>
              <a:buClr>
                <a:schemeClr val="dk2"/>
              </a:buClr>
              <a:buSzPct val="45833"/>
              <a:buFont typeface="Arial"/>
              <a:buNone/>
            </a:pPr>
            <a:r>
              <a:rPr lang="en-US">
                <a:solidFill>
                  <a:schemeClr val="dk2"/>
                </a:solidFill>
              </a:rPr>
              <a:t>• For instance, PNB’s provision for bad loans rose 161% in the March quarter over the December quarter—from Rs.1,468 crore to Rs.3,834 crore; for Punjab and Sind Bank, the rise has been 150% and for Syndicate Bank, 146%. Among others, IDBI Bank Ltd.'s provision rose 80%, that of Bank of Baroda 44%, and Bank of India 43%.</a:t>
            </a:r>
          </a:p>
          <a:p>
            <a:pPr indent="-69850" lvl="0" marL="0" rtl="0">
              <a:spcBef>
                <a:spcPts val="1000"/>
              </a:spcBef>
              <a:buClr>
                <a:schemeClr val="dk2"/>
              </a:buClr>
              <a:buSzPct val="45833"/>
              <a:buFont typeface="Arial"/>
              <a:buNone/>
            </a:pPr>
            <a:r>
              <a:t/>
            </a:r>
            <a:endParaRPr>
              <a:solidFill>
                <a:schemeClr val="dk2"/>
              </a:solidFill>
              <a:latin typeface="Arial"/>
              <a:ea typeface="Arial"/>
              <a:cs typeface="Arial"/>
              <a:sym typeface="Arial"/>
            </a:endParaRPr>
          </a:p>
          <a:p>
            <a:pPr lvl="0">
              <a:spcBef>
                <a:spcPts val="0"/>
              </a:spcBef>
              <a:buNone/>
            </a:pPr>
            <a:r>
              <a:t/>
            </a:r>
            <a:endParaRP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1" name="Shape 541"/>
        <p:cNvGrpSpPr/>
        <p:nvPr/>
      </p:nvGrpSpPr>
      <p:grpSpPr>
        <a:xfrm>
          <a:off x="0" y="0"/>
          <a:ext cx="0" cy="0"/>
          <a:chOff x="0" y="0"/>
          <a:chExt cx="0" cy="0"/>
        </a:xfrm>
      </p:grpSpPr>
      <p:sp>
        <p:nvSpPr>
          <p:cNvPr id="542" name="Shape 542"/>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latin typeface="Arial"/>
                <a:ea typeface="Arial"/>
                <a:cs typeface="Arial"/>
                <a:sym typeface="Arial"/>
              </a:rPr>
              <a:t>“Separating the men from the boys.”</a:t>
            </a:r>
          </a:p>
        </p:txBody>
      </p:sp>
      <p:sp>
        <p:nvSpPr>
          <p:cNvPr id="543" name="Shape 543"/>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69850" lvl="0" marL="0" rtl="0">
              <a:spcBef>
                <a:spcPts val="1000"/>
              </a:spcBef>
              <a:buClr>
                <a:schemeClr val="dk2"/>
              </a:buClr>
              <a:buSzPct val="61111"/>
              <a:buFont typeface="Arial"/>
              <a:buNone/>
            </a:pPr>
            <a:r>
              <a:rPr lang="en-US" sz="1800">
                <a:solidFill>
                  <a:schemeClr val="dk2"/>
                </a:solidFill>
                <a:latin typeface="Arial"/>
                <a:ea typeface="Arial"/>
                <a:cs typeface="Arial"/>
                <a:sym typeface="Arial"/>
              </a:rPr>
              <a:t>•</a:t>
            </a:r>
            <a:r>
              <a:rPr lang="en-US">
                <a:solidFill>
                  <a:schemeClr val="dk2"/>
                </a:solidFill>
              </a:rPr>
              <a:t>Analysis by Ashwin Ramarathinam and Ravindra Sonavane from </a:t>
            </a:r>
            <a:r>
              <a:rPr i="1" lang="en-US">
                <a:solidFill>
                  <a:schemeClr val="dk2"/>
                </a:solidFill>
              </a:rPr>
              <a:t>Mint’</a:t>
            </a:r>
            <a:r>
              <a:rPr lang="en-US">
                <a:solidFill>
                  <a:schemeClr val="dk2"/>
                </a:solidFill>
              </a:rPr>
              <a:t>s research wing which focused on 14 listed private banks and 25 listed public sector banks.</a:t>
            </a:r>
          </a:p>
          <a:p>
            <a:pPr indent="-69850" lvl="0" marL="0" rtl="0">
              <a:spcBef>
                <a:spcPts val="1000"/>
              </a:spcBef>
              <a:buClr>
                <a:schemeClr val="dk2"/>
              </a:buClr>
              <a:buSzPct val="45833"/>
              <a:buFont typeface="Arial"/>
              <a:buNone/>
            </a:pPr>
            <a:r>
              <a:rPr lang="en-US">
                <a:solidFill>
                  <a:schemeClr val="dk2"/>
                </a:solidFill>
              </a:rPr>
              <a:t>•In almost every parameter, private banks are doing better than their peers in the public sector and their market share has been growing.</a:t>
            </a:r>
          </a:p>
          <a:p>
            <a:pPr indent="-69850" lvl="0" marL="0" rtl="0">
              <a:spcBef>
                <a:spcPts val="1000"/>
              </a:spcBef>
              <a:buClr>
                <a:schemeClr val="dk2"/>
              </a:buClr>
              <a:buSzPct val="45833"/>
              <a:buFont typeface="Arial"/>
              <a:buNone/>
            </a:pPr>
            <a:r>
              <a:rPr lang="en-US">
                <a:solidFill>
                  <a:schemeClr val="dk2"/>
                </a:solidFill>
              </a:rPr>
              <a:t>•In fiscal year 2014, private banks’ operating profit was almost flat, but in 2015, it rose 19%.</a:t>
            </a:r>
          </a:p>
          <a:p>
            <a:pPr indent="-69850" lvl="0" marL="0" rtl="0">
              <a:spcBef>
                <a:spcPts val="1000"/>
              </a:spcBef>
              <a:buClr>
                <a:schemeClr val="dk2"/>
              </a:buClr>
              <a:buSzPct val="45833"/>
              <a:buFont typeface="Arial"/>
              <a:buNone/>
            </a:pPr>
            <a:r>
              <a:rPr lang="en-US">
                <a:solidFill>
                  <a:schemeClr val="dk2"/>
                </a:solidFill>
              </a:rPr>
              <a:t>• In contrast, public sector banks’ operating profit dropped close to 6% in 2014 and rose about 8% in 2015. </a:t>
            </a:r>
          </a:p>
          <a:p>
            <a:pPr lvl="0">
              <a:spcBef>
                <a:spcPts val="0"/>
              </a:spcBef>
              <a:buNone/>
            </a:pPr>
            <a:r>
              <a:t/>
            </a:r>
            <a:endParaRPr sz="1800"/>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8" name="Shape 548"/>
        <p:cNvGrpSpPr/>
        <p:nvPr/>
      </p:nvGrpSpPr>
      <p:grpSpPr>
        <a:xfrm>
          <a:off x="0" y="0"/>
          <a:ext cx="0" cy="0"/>
          <a:chOff x="0" y="0"/>
          <a:chExt cx="0" cy="0"/>
        </a:xfrm>
      </p:grpSpPr>
      <p:sp>
        <p:nvSpPr>
          <p:cNvPr id="549" name="Shape 549"/>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69850" lvl="0" marL="0" rtl="0">
              <a:spcBef>
                <a:spcPts val="1000"/>
              </a:spcBef>
              <a:buClr>
                <a:schemeClr val="dk2"/>
              </a:buClr>
              <a:buSzPct val="61111"/>
              <a:buFont typeface="Arial"/>
              <a:buNone/>
            </a:pPr>
            <a:r>
              <a:rPr lang="en-US" sz="1800">
                <a:solidFill>
                  <a:schemeClr val="dk2"/>
                </a:solidFill>
                <a:latin typeface="Arial"/>
                <a:ea typeface="Arial"/>
                <a:cs typeface="Arial"/>
                <a:sym typeface="Arial"/>
              </a:rPr>
              <a:t>•</a:t>
            </a:r>
            <a:r>
              <a:rPr lang="en-US">
                <a:solidFill>
                  <a:schemeClr val="dk2"/>
                </a:solidFill>
              </a:rPr>
              <a:t>After setting aside money for bad loans, private banks’ net profit rose 17.66% in 2014, while in 2015, the growth was 18.11%.</a:t>
            </a:r>
          </a:p>
          <a:p>
            <a:pPr indent="-69850" lvl="0" marL="0" rtl="0">
              <a:spcBef>
                <a:spcPts val="1000"/>
              </a:spcBef>
              <a:buClr>
                <a:schemeClr val="dk2"/>
              </a:buClr>
              <a:buSzPct val="45833"/>
              <a:buFont typeface="Arial"/>
              <a:buNone/>
            </a:pPr>
            <a:r>
              <a:rPr lang="en-US">
                <a:solidFill>
                  <a:schemeClr val="dk2"/>
                </a:solidFill>
              </a:rPr>
              <a:t>•Public banks’ net profits dropped a little more than 26% in 2014 and just about 1% in 2015.</a:t>
            </a:r>
          </a:p>
          <a:p>
            <a:pPr indent="-69850" lvl="0" marL="0" rtl="0">
              <a:spcBef>
                <a:spcPts val="1000"/>
              </a:spcBef>
              <a:buClr>
                <a:schemeClr val="dk2"/>
              </a:buClr>
              <a:buSzPct val="45833"/>
              <a:buFont typeface="Arial"/>
              <a:buNone/>
            </a:pPr>
            <a:r>
              <a:rPr lang="en-US">
                <a:solidFill>
                  <a:schemeClr val="dk2"/>
                </a:solidFill>
              </a:rPr>
              <a:t>•Public banks’ gross NPAs grew close to 25% in 2015 after surging 37% in the previous year, while gross NPA growth for private banks was 30% and 15% in those two years respectively, albeit on a lower base.</a:t>
            </a:r>
          </a:p>
          <a:p>
            <a:pPr indent="-69850" lvl="0" marL="0" rtl="0">
              <a:spcBef>
                <a:spcPts val="1000"/>
              </a:spcBef>
              <a:buClr>
                <a:schemeClr val="dk2"/>
              </a:buClr>
              <a:buSzPct val="45833"/>
              <a:buFont typeface="Arial"/>
              <a:buNone/>
            </a:pPr>
            <a:r>
              <a:rPr lang="en-US">
                <a:solidFill>
                  <a:schemeClr val="dk2"/>
                </a:solidFill>
              </a:rPr>
              <a:t>• Post provisions, net NPAs of public banks grew 42% in 2014 and 26% in 2015. The comparable figures for private banks are 45% and 43%—again on a relatively smaller base.</a:t>
            </a:r>
          </a:p>
          <a:p>
            <a:pPr lvl="0">
              <a:spcBef>
                <a:spcPts val="0"/>
              </a:spcBef>
              <a:buNone/>
            </a:pPr>
            <a:r>
              <a:t/>
            </a:r>
            <a:endParaRPr sz="1800"/>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4" name="Shape 554"/>
        <p:cNvGrpSpPr/>
        <p:nvPr/>
      </p:nvGrpSpPr>
      <p:grpSpPr>
        <a:xfrm>
          <a:off x="0" y="0"/>
          <a:ext cx="0" cy="0"/>
          <a:chOff x="0" y="0"/>
          <a:chExt cx="0" cy="0"/>
        </a:xfrm>
      </p:grpSpPr>
      <p:sp>
        <p:nvSpPr>
          <p:cNvPr id="555" name="Shape 555"/>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69850" lvl="0" marL="0" rtl="0">
              <a:spcBef>
                <a:spcPts val="1000"/>
              </a:spcBef>
              <a:buClr>
                <a:schemeClr val="dk2"/>
              </a:buClr>
              <a:buSzPct val="39285"/>
              <a:buFont typeface="Arial"/>
              <a:buNone/>
            </a:pPr>
            <a:r>
              <a:rPr lang="en-US" sz="2800">
                <a:solidFill>
                  <a:schemeClr val="dk2"/>
                </a:solidFill>
                <a:latin typeface="Arial"/>
                <a:ea typeface="Arial"/>
                <a:cs typeface="Arial"/>
                <a:sym typeface="Arial"/>
              </a:rPr>
              <a:t>•</a:t>
            </a:r>
            <a:r>
              <a:rPr lang="en-US">
                <a:solidFill>
                  <a:schemeClr val="dk2"/>
                </a:solidFill>
              </a:rPr>
              <a:t>What is more interesting to note is that public sector banks are lagging behind private banks both in deposits and advances growth.</a:t>
            </a:r>
          </a:p>
          <a:p>
            <a:pPr indent="-69850" lvl="0" marL="0" rtl="0">
              <a:spcBef>
                <a:spcPts val="1000"/>
              </a:spcBef>
              <a:buClr>
                <a:schemeClr val="dk2"/>
              </a:buClr>
              <a:buSzPct val="45833"/>
              <a:buFont typeface="Arial"/>
              <a:buNone/>
            </a:pPr>
            <a:r>
              <a:rPr lang="en-US">
                <a:solidFill>
                  <a:schemeClr val="dk2"/>
                </a:solidFill>
              </a:rPr>
              <a:t>• In 2015, public sector banks’ business growth has been almost half that of private banks.</a:t>
            </a:r>
          </a:p>
          <a:p>
            <a:pPr indent="-69850" lvl="0" marL="0" rtl="0">
              <a:spcBef>
                <a:spcPts val="1000"/>
              </a:spcBef>
              <a:buClr>
                <a:schemeClr val="dk2"/>
              </a:buClr>
              <a:buSzPct val="45833"/>
              <a:buFont typeface="Arial"/>
              <a:buNone/>
            </a:pPr>
            <a:r>
              <a:rPr lang="en-US">
                <a:solidFill>
                  <a:schemeClr val="dk2"/>
                </a:solidFill>
              </a:rPr>
              <a:t>• For instance, public banks’ deposit growth has been 9.13%, against private banks’ 16.16%; similarly, private banks’ advances grew close to 19%, compared to 8.13% for public banks.</a:t>
            </a:r>
          </a:p>
          <a:p>
            <a:pPr lvl="0">
              <a:spcBef>
                <a:spcPts val="0"/>
              </a:spcBef>
              <a:buNone/>
            </a:pPr>
            <a:r>
              <a:t/>
            </a:r>
            <a:endParaRP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x="0" y="0"/>
          <a:ext cx="0" cy="0"/>
          <a:chOff x="0" y="0"/>
          <a:chExt cx="0" cy="0"/>
        </a:xfrm>
      </p:grpSpPr>
      <p:sp>
        <p:nvSpPr>
          <p:cNvPr id="561" name="Shape 561"/>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sz="4400">
                <a:latin typeface="Arial"/>
                <a:ea typeface="Arial"/>
                <a:cs typeface="Arial"/>
                <a:sym typeface="Arial"/>
              </a:rPr>
              <a:t>                    The outcome</a:t>
            </a:r>
          </a:p>
        </p:txBody>
      </p:sp>
      <p:sp>
        <p:nvSpPr>
          <p:cNvPr id="562" name="Shape 562"/>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69850" lvl="0" marL="0" rtl="0">
              <a:spcBef>
                <a:spcPts val="1000"/>
              </a:spcBef>
              <a:buClr>
                <a:schemeClr val="dk2"/>
              </a:buClr>
              <a:buSzPct val="61111"/>
              <a:buFont typeface="Arial"/>
              <a:buNone/>
            </a:pPr>
            <a:r>
              <a:rPr lang="en-US" sz="1800">
                <a:solidFill>
                  <a:schemeClr val="dk2"/>
                </a:solidFill>
                <a:latin typeface="Arial"/>
                <a:ea typeface="Arial"/>
                <a:cs typeface="Arial"/>
                <a:sym typeface="Arial"/>
              </a:rPr>
              <a:t>•</a:t>
            </a:r>
            <a:r>
              <a:rPr lang="en-US">
                <a:solidFill>
                  <a:schemeClr val="dk2"/>
                </a:solidFill>
              </a:rPr>
              <a:t>As a result, private banks’ market share has been growing steadily.</a:t>
            </a:r>
          </a:p>
          <a:p>
            <a:pPr indent="-69850" lvl="0" marL="0" rtl="0">
              <a:spcBef>
                <a:spcPts val="1000"/>
              </a:spcBef>
              <a:buClr>
                <a:schemeClr val="dk2"/>
              </a:buClr>
              <a:buSzPct val="45833"/>
              <a:buFont typeface="Arial"/>
              <a:buNone/>
            </a:pPr>
            <a:r>
              <a:rPr lang="en-US">
                <a:solidFill>
                  <a:schemeClr val="dk2"/>
                </a:solidFill>
              </a:rPr>
              <a:t>• In the past two years, their share in operating profit has grown from 29.13% to 32.59%, while that of net profit has jumped from close to 35% to more than 50.5%, even as their deposits and advances continue to remain one-fifth of public sector banks’ despite steady growth.</a:t>
            </a:r>
          </a:p>
          <a:p>
            <a:pPr indent="-69850" lvl="0" marL="0" rtl="0">
              <a:spcBef>
                <a:spcPts val="1000"/>
              </a:spcBef>
              <a:buClr>
                <a:schemeClr val="dk2"/>
              </a:buClr>
              <a:buSzPct val="45833"/>
              <a:buFont typeface="Arial"/>
              <a:buNone/>
            </a:pPr>
            <a:r>
              <a:rPr lang="en-US">
                <a:solidFill>
                  <a:schemeClr val="dk2"/>
                </a:solidFill>
              </a:rPr>
              <a:t>• Public sector banks’ market share of deposits in the past two years has slipped from 81.82% to 80.92%, and that of loan advances from 80.72% to 78.72%.</a:t>
            </a:r>
          </a:p>
          <a:p>
            <a:pPr lvl="0">
              <a:spcBef>
                <a:spcPts val="0"/>
              </a:spcBef>
              <a:buNone/>
            </a:pPr>
            <a:r>
              <a:t/>
            </a:r>
            <a:endParaRPr sz="1800"/>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7" name="Shape 567"/>
        <p:cNvGrpSpPr/>
        <p:nvPr/>
      </p:nvGrpSpPr>
      <p:grpSpPr>
        <a:xfrm>
          <a:off x="0" y="0"/>
          <a:ext cx="0" cy="0"/>
          <a:chOff x="0" y="0"/>
          <a:chExt cx="0" cy="0"/>
        </a:xfrm>
      </p:grpSpPr>
      <p:sp>
        <p:nvSpPr>
          <p:cNvPr id="568" name="Shape 568"/>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69850" lvl="0" marL="0" rtl="0">
              <a:spcBef>
                <a:spcPts val="1000"/>
              </a:spcBef>
              <a:buClr>
                <a:schemeClr val="dk2"/>
              </a:buClr>
              <a:buSzPct val="39285"/>
              <a:buFont typeface="Arial"/>
              <a:buNone/>
            </a:pPr>
            <a:r>
              <a:rPr lang="en-US" sz="2800">
                <a:solidFill>
                  <a:schemeClr val="dk2"/>
                </a:solidFill>
                <a:latin typeface="Arial"/>
                <a:ea typeface="Arial"/>
                <a:cs typeface="Arial"/>
                <a:sym typeface="Arial"/>
              </a:rPr>
              <a:t>•</a:t>
            </a:r>
            <a:r>
              <a:rPr lang="en-US">
                <a:solidFill>
                  <a:schemeClr val="dk2"/>
                </a:solidFill>
              </a:rPr>
              <a:t>In other words, with roughly one-fifth of market share in bank deposits and advances, private banks account for more than half the net profit of the industry.</a:t>
            </a:r>
          </a:p>
          <a:p>
            <a:pPr indent="-69850" lvl="0" marL="0" rtl="0">
              <a:spcBef>
                <a:spcPts val="1000"/>
              </a:spcBef>
              <a:buClr>
                <a:schemeClr val="dk2"/>
              </a:buClr>
              <a:buSzPct val="45833"/>
              <a:buFont typeface="Arial"/>
              <a:buNone/>
            </a:pPr>
            <a:r>
              <a:rPr lang="en-US">
                <a:solidFill>
                  <a:schemeClr val="dk2"/>
                </a:solidFill>
              </a:rPr>
              <a:t>• This is possible because their market share of gross NPAs is a shade less than 10% and net NPAs around 7%. Incidentally, the 14 listed private banks’ total net profit is about 25% more than their gross bad assets, while the 25 listed public sector banks’ gross bad assets are almost seven-and-a-half times their net profit.</a:t>
            </a:r>
          </a:p>
          <a:p>
            <a:pPr lvl="0">
              <a:spcBef>
                <a:spcPts val="0"/>
              </a:spcBef>
              <a:buNone/>
            </a:pPr>
            <a:r>
              <a:t/>
            </a:r>
            <a:endParaRP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3" name="Shape 573"/>
        <p:cNvGrpSpPr/>
        <p:nvPr/>
      </p:nvGrpSpPr>
      <p:grpSpPr>
        <a:xfrm>
          <a:off x="0" y="0"/>
          <a:ext cx="0" cy="0"/>
          <a:chOff x="0" y="0"/>
          <a:chExt cx="0" cy="0"/>
        </a:xfrm>
      </p:grpSpPr>
      <p:sp>
        <p:nvSpPr>
          <p:cNvPr id="574" name="Shape 574"/>
          <p:cNvSpPr txBox="1"/>
          <p:nvPr/>
        </p:nvSpPr>
        <p:spPr>
          <a:xfrm>
            <a:off x="4599700" y="2656850"/>
            <a:ext cx="7339500" cy="2839500"/>
          </a:xfrm>
          <a:prstGeom prst="rect">
            <a:avLst/>
          </a:prstGeom>
          <a:noFill/>
          <a:ln>
            <a:noFill/>
          </a:ln>
        </p:spPr>
        <p:txBody>
          <a:bodyPr anchorCtr="0" anchor="t" bIns="91425" lIns="91425" rIns="91425" tIns="91425">
            <a:noAutofit/>
          </a:bodyPr>
          <a:lstStyle/>
          <a:p>
            <a:pPr lvl="0">
              <a:spcBef>
                <a:spcPts val="0"/>
              </a:spcBef>
              <a:buNone/>
            </a:pPr>
            <a:r>
              <a:rPr lang="en-US" sz="6000">
                <a:solidFill>
                  <a:schemeClr val="accent1"/>
                </a:solidFill>
              </a:rPr>
              <a:t>Thank you </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Public Sector Banks</a:t>
            </a:r>
          </a:p>
        </p:txBody>
      </p:sp>
      <p:sp>
        <p:nvSpPr>
          <p:cNvPr id="222" name="Shape 222"/>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228600" lvl="0" marL="457200" rtl="0">
              <a:spcBef>
                <a:spcPts val="0"/>
              </a:spcBef>
            </a:pPr>
            <a:r>
              <a:rPr lang="en-US"/>
              <a:t>Major stack is held by the government (more than 50%)</a:t>
            </a:r>
          </a:p>
          <a:p>
            <a:pPr indent="-228600" lvl="0" marL="457200" rtl="0">
              <a:spcBef>
                <a:spcPts val="0"/>
              </a:spcBef>
            </a:pPr>
            <a:r>
              <a:rPr lang="en-US"/>
              <a:t> 27 Public Sector Banks in India</a:t>
            </a:r>
          </a:p>
          <a:p>
            <a:pPr indent="-228600" lvl="1" marL="914400" rtl="0">
              <a:spcBef>
                <a:spcPts val="0"/>
              </a:spcBef>
            </a:pPr>
            <a:r>
              <a:rPr lang="en-US"/>
              <a:t>19 Nationalized Banks</a:t>
            </a:r>
          </a:p>
          <a:p>
            <a:pPr indent="-228600" lvl="1" marL="914400" rtl="0">
              <a:spcBef>
                <a:spcPts val="0"/>
              </a:spcBef>
            </a:pPr>
            <a:r>
              <a:rPr lang="en-US"/>
              <a:t>6 State Bank Groups (SBI + 5 Associates)</a:t>
            </a:r>
          </a:p>
          <a:p>
            <a:pPr indent="-228600" lvl="1" marL="914400" rtl="0">
              <a:spcBef>
                <a:spcPts val="0"/>
              </a:spcBef>
            </a:pPr>
            <a:r>
              <a:rPr lang="en-US"/>
              <a:t>IDBI </a:t>
            </a:r>
          </a:p>
          <a:p>
            <a:pPr indent="-228600" lvl="1" marL="914400" rtl="0">
              <a:spcBef>
                <a:spcPts val="0"/>
              </a:spcBef>
            </a:pPr>
            <a:r>
              <a:rPr lang="en-US"/>
              <a:t>BMB (Bharatiya Mahila Bank)</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Emergence of Public Sector Banks in India</a:t>
            </a:r>
          </a:p>
        </p:txBody>
      </p:sp>
      <p:sp>
        <p:nvSpPr>
          <p:cNvPr id="229" name="Shape 229"/>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228600" lvl="0" marL="457200" rtl="0">
              <a:spcBef>
                <a:spcPts val="0"/>
              </a:spcBef>
            </a:pPr>
            <a:r>
              <a:rPr lang="en-US"/>
              <a:t>Nationalization is the process of transforming private assets into public assets by bringing them under the public ownership of a national government or state. Nationalization usually refers to private assets or assets owned by lower levels of government, such as municipalities, being transferred to the state. </a:t>
            </a:r>
          </a:p>
          <a:p>
            <a:pPr indent="-228600" lvl="0" marL="457200">
              <a:spcBef>
                <a:spcPts val="0"/>
              </a:spcBef>
            </a:pPr>
            <a:r>
              <a:rPr lang="en-US"/>
              <a:t> The main reason behind this is the nationalization process</a:t>
            </a:r>
            <a:br>
              <a:rPr lang="en-US"/>
            </a:b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Nationalization in 1969 By Govt. of India </a:t>
            </a:r>
          </a:p>
        </p:txBody>
      </p:sp>
      <p:sp>
        <p:nvSpPr>
          <p:cNvPr id="236" name="Shape 236"/>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342900" lvl="0" marL="457200" rtl="0">
              <a:spcBef>
                <a:spcPts val="0"/>
              </a:spcBef>
              <a:buSzPct val="100000"/>
            </a:pPr>
            <a:r>
              <a:rPr lang="en-US" sz="1800"/>
              <a:t>After independence the Govt of India adopted planned economic development for the country (India). Accordingly, five year plans came into existence since 1951. This economic planning basically aimed at social ownership of the means of production. However, commercial banks were in the private sector those days. In 1950-51 there were 430 commercial banks. The Government of India had some social objectives of planning. These commercial banks failed helping the government in attaining these objectives. Thus, the government decided to nationalize 14 major commercial banks on </a:t>
            </a:r>
            <a:r>
              <a:rPr b="1" lang="en-US" sz="1800"/>
              <a:t>19th July, 1969</a:t>
            </a:r>
            <a:r>
              <a:rPr lang="en-US" sz="1800"/>
              <a:t>. All commercial banks with a deposit base over Rs.50 crores were nationalized</a:t>
            </a:r>
            <a:r>
              <a:rPr b="1" lang="en-US" sz="1800"/>
              <a:t>. It was considered that banks were controlled by business houses and thus failed in catering to the credit needs of poor sections such as cottage industry, village industry, farmers, craft men, etc.</a:t>
            </a:r>
          </a:p>
          <a:p>
            <a:pPr indent="0" lvl="0" marL="0" rtl="0">
              <a:spcBef>
                <a:spcPts val="0"/>
              </a:spcBef>
              <a:buNone/>
            </a:pPr>
            <a:r>
              <a:t/>
            </a:r>
            <a:endParaRPr b="1" sz="1800"/>
          </a:p>
          <a:p>
            <a:pPr indent="-342900" lvl="0" marL="457200">
              <a:lnSpc>
                <a:spcPct val="100000"/>
              </a:lnSpc>
              <a:spcBef>
                <a:spcPts val="0"/>
              </a:spcBef>
              <a:buSzPct val="100000"/>
            </a:pPr>
            <a:r>
              <a:rPr lang="en-US" sz="1800"/>
              <a:t>All nationalized banks are </a:t>
            </a:r>
            <a:r>
              <a:rPr b="1" lang="en-US" sz="1800"/>
              <a:t>Public sector</a:t>
            </a:r>
            <a:r>
              <a:rPr lang="en-US" sz="1800"/>
              <a:t> bank but all the public sector banks are not </a:t>
            </a:r>
            <a:r>
              <a:rPr b="1" lang="en-US" sz="1800"/>
              <a:t>Nationalization bank</a:t>
            </a:r>
            <a:r>
              <a:rPr lang="en-US" sz="1800"/>
              <a:t>.</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1522412" y="381000"/>
            <a:ext cx="9829800" cy="1219200"/>
          </a:xfrm>
          <a:prstGeom prst="rect">
            <a:avLst/>
          </a:prstGeom>
        </p:spPr>
        <p:txBody>
          <a:bodyPr anchorCtr="0" anchor="b" bIns="91425" lIns="91425" rIns="91425" tIns="91425">
            <a:noAutofit/>
          </a:bodyPr>
          <a:lstStyle/>
          <a:p>
            <a:pPr lvl="0">
              <a:spcBef>
                <a:spcPts val="0"/>
              </a:spcBef>
              <a:buNone/>
            </a:pPr>
            <a:r>
              <a:rPr lang="en-US"/>
              <a:t>Objectives of Public Sector Banks</a:t>
            </a:r>
          </a:p>
        </p:txBody>
      </p:sp>
      <p:sp>
        <p:nvSpPr>
          <p:cNvPr id="243" name="Shape 243"/>
          <p:cNvSpPr txBox="1"/>
          <p:nvPr>
            <p:ph idx="1" type="body"/>
          </p:nvPr>
        </p:nvSpPr>
        <p:spPr>
          <a:xfrm>
            <a:off x="1522412" y="1981200"/>
            <a:ext cx="9829800" cy="4187700"/>
          </a:xfrm>
          <a:prstGeom prst="rect">
            <a:avLst/>
          </a:prstGeom>
        </p:spPr>
        <p:txBody>
          <a:bodyPr anchorCtr="0" anchor="t" bIns="91425" lIns="91425" rIns="91425" tIns="91425">
            <a:noAutofit/>
          </a:bodyPr>
          <a:lstStyle/>
          <a:p>
            <a:pPr indent="-228600" lvl="0" marL="457200" rtl="0">
              <a:spcBef>
                <a:spcPts val="0"/>
              </a:spcBef>
            </a:pPr>
            <a:r>
              <a:rPr lang="en-US"/>
              <a:t>Social Welfare </a:t>
            </a:r>
          </a:p>
          <a:p>
            <a:pPr indent="-228600" lvl="0" marL="457200" rtl="0">
              <a:spcBef>
                <a:spcPts val="0"/>
              </a:spcBef>
            </a:pPr>
            <a:r>
              <a:rPr lang="en-US"/>
              <a:t>Controlling Private Monopolies </a:t>
            </a:r>
          </a:p>
          <a:p>
            <a:pPr indent="-228600" lvl="0" marL="457200" rtl="0">
              <a:spcBef>
                <a:spcPts val="0"/>
              </a:spcBef>
            </a:pPr>
            <a:r>
              <a:rPr lang="en-US"/>
              <a:t>Expansion of Banking</a:t>
            </a:r>
          </a:p>
          <a:p>
            <a:pPr indent="-228600" lvl="0" marL="457200" rtl="0">
              <a:spcBef>
                <a:spcPts val="0"/>
              </a:spcBef>
            </a:pPr>
            <a:r>
              <a:rPr lang="en-US"/>
              <a:t>Reducing Regional Imbalance</a:t>
            </a:r>
          </a:p>
          <a:p>
            <a:pPr indent="-228600" lvl="0" marL="457200" rtl="0">
              <a:spcBef>
                <a:spcPts val="0"/>
              </a:spcBef>
            </a:pPr>
            <a:r>
              <a:rPr lang="en-US"/>
              <a:t>Priority Sector Lending</a:t>
            </a:r>
          </a:p>
          <a:p>
            <a:pPr indent="-228600" lvl="0" marL="457200">
              <a:spcBef>
                <a:spcPts val="0"/>
              </a:spcBef>
            </a:pPr>
            <a:r>
              <a:rPr lang="en-US"/>
              <a:t>Developing Banking Habits </a:t>
            </a:r>
            <a:br>
              <a:rPr lang="en-US"/>
            </a:b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rrency Symbols 16x9">
  <a:themeElements>
    <a:clrScheme name="Currency Symbols">
      <a:dk1>
        <a:srgbClr val="303030"/>
      </a:dk1>
      <a:lt1>
        <a:srgbClr val="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rrency Symbols 16x9">
  <a:themeElements>
    <a:clrScheme name="Currency Symbols">
      <a:dk1>
        <a:srgbClr val="303030"/>
      </a:dk1>
      <a:lt1>
        <a:srgbClr val="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